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sldIdLst>
    <p:sldId id="586" r:id="rId2"/>
    <p:sldId id="587" r:id="rId3"/>
    <p:sldId id="638" r:id="rId4"/>
    <p:sldId id="637" r:id="rId5"/>
    <p:sldId id="636" r:id="rId6"/>
    <p:sldId id="635" r:id="rId7"/>
    <p:sldId id="639" r:id="rId8"/>
    <p:sldId id="641" r:id="rId9"/>
    <p:sldId id="631" r:id="rId10"/>
    <p:sldId id="611" r:id="rId11"/>
    <p:sldId id="683" r:id="rId12"/>
    <p:sldId id="644" r:id="rId13"/>
    <p:sldId id="634" r:id="rId14"/>
    <p:sldId id="682" r:id="rId15"/>
    <p:sldId id="633" r:id="rId16"/>
    <p:sldId id="609" r:id="rId17"/>
    <p:sldId id="645" r:id="rId18"/>
    <p:sldId id="646" r:id="rId19"/>
    <p:sldId id="647" r:id="rId20"/>
    <p:sldId id="617" r:id="rId21"/>
    <p:sldId id="649" r:id="rId22"/>
    <p:sldId id="676" r:id="rId23"/>
    <p:sldId id="619" r:id="rId24"/>
    <p:sldId id="677" r:id="rId25"/>
    <p:sldId id="629" r:id="rId26"/>
    <p:sldId id="618" r:id="rId27"/>
    <p:sldId id="625" r:id="rId28"/>
    <p:sldId id="627" r:id="rId29"/>
    <p:sldId id="655" r:id="rId30"/>
    <p:sldId id="674" r:id="rId31"/>
    <p:sldId id="659" r:id="rId32"/>
    <p:sldId id="660" r:id="rId33"/>
    <p:sldId id="662" r:id="rId34"/>
    <p:sldId id="663" r:id="rId35"/>
    <p:sldId id="664" r:id="rId36"/>
    <p:sldId id="666" r:id="rId37"/>
    <p:sldId id="675" r:id="rId38"/>
    <p:sldId id="681" r:id="rId39"/>
    <p:sldId id="684" r:id="rId40"/>
    <p:sldId id="685" r:id="rId41"/>
    <p:sldId id="667" r:id="rId42"/>
    <p:sldId id="661" r:id="rId43"/>
    <p:sldId id="668" r:id="rId44"/>
    <p:sldId id="658" r:id="rId45"/>
    <p:sldId id="671" r:id="rId46"/>
    <p:sldId id="657" r:id="rId47"/>
    <p:sldId id="669" r:id="rId48"/>
    <p:sldId id="670" r:id="rId49"/>
    <p:sldId id="672" r:id="rId50"/>
    <p:sldId id="679" r:id="rId51"/>
    <p:sldId id="678" r:id="rId52"/>
    <p:sldId id="652" r:id="rId5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DD6909"/>
    <a:srgbClr val="2D7A8F"/>
    <a:srgbClr val="2180AF"/>
    <a:srgbClr val="C00000"/>
    <a:srgbClr val="CC9900"/>
    <a:srgbClr val="996600"/>
    <a:srgbClr val="663300"/>
    <a:srgbClr val="CC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7513" autoAdjust="0"/>
  </p:normalViewPr>
  <p:slideViewPr>
    <p:cSldViewPr>
      <p:cViewPr>
        <p:scale>
          <a:sx n="70" d="100"/>
          <a:sy n="70" d="100"/>
        </p:scale>
        <p:origin x="-12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ropbox\Externalidades%20(CW)\General\Gr&#225;ficas%20Externalida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ropbox\Externalidades%20(CW)\General\CalculadoraExternalidades%20vfBeta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ropbox\Externalidades%20(CW)\General\Gr&#225;ficas%20Externalida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ropbox\Externalidades%20(CW)\General\Gr&#225;ficas%20Externalidad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&#250;l%20Rodr&#237;guez.Sa&#250;lRodr&#237;guez\Dropbox\Externalidades%20(CW)\General\Gr&#225;ficas%20Externalida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&#250;l%20Rodr&#237;guez.Sa&#250;lRodr&#237;guez\Dropbox\Externalidades%20(CW)\General\Gr&#225;ficas%20Externalida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esktop\Generacion%20de%20electricidad%20con%20externalidades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esktop\Generacion%20de%20electricidad%20con%20externalidades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\Dropbox\Externalidades%20(CW)\General\Gr&#225;ficas%20Externalid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D7A8F"/>
            </a:solidFill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rgbClr val="DD690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Hoja7!$C$14:$C$18</c:f>
              <c:strCache>
                <c:ptCount val="5"/>
                <c:pt idx="0">
                  <c:v>Cambio Climático</c:v>
                </c:pt>
                <c:pt idx="1">
                  <c:v>Salud</c:v>
                </c:pt>
                <c:pt idx="2">
                  <c:v>Biodiversidad</c:v>
                </c:pt>
                <c:pt idx="3">
                  <c:v>Cultivos</c:v>
                </c:pt>
                <c:pt idx="4">
                  <c:v>Materiales</c:v>
                </c:pt>
              </c:strCache>
            </c:strRef>
          </c:cat>
          <c:val>
            <c:numRef>
              <c:f>Hoja7!$D$14:$D$18</c:f>
              <c:numCache>
                <c:formatCode>0.0%</c:formatCode>
                <c:ptCount val="5"/>
                <c:pt idx="0">
                  <c:v>0.70502620450987352</c:v>
                </c:pt>
                <c:pt idx="1">
                  <c:v>0.26196319734787693</c:v>
                </c:pt>
                <c:pt idx="2">
                  <c:v>2.7503371336897082E-2</c:v>
                </c:pt>
                <c:pt idx="3">
                  <c:v>3.8116245789316444E-3</c:v>
                </c:pt>
                <c:pt idx="4">
                  <c:v>1.6956022264216729E-3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395392"/>
        <c:axId val="93414528"/>
      </c:barChart>
      <c:catAx>
        <c:axId val="92395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3414528"/>
        <c:crosses val="autoZero"/>
        <c:auto val="1"/>
        <c:lblAlgn val="ctr"/>
        <c:lblOffset val="100"/>
        <c:noMultiLvlLbl val="0"/>
      </c:catAx>
      <c:valAx>
        <c:axId val="93414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2395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Costo Nivelado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D6909"/>
              </a:solidFill>
              <a:ln>
                <a:solidFill>
                  <a:srgbClr val="DD6909"/>
                </a:solidFill>
              </a:ln>
            </c:spPr>
          </c:dPt>
          <c:cat>
            <c:strRef>
              <c:f>Resultados!$B$8:$B$16</c:f>
              <c:strCache>
                <c:ptCount val="9"/>
                <c:pt idx="0">
                  <c:v>C</c:v>
                </c:pt>
                <c:pt idx="1">
                  <c:v>N</c:v>
                </c:pt>
                <c:pt idx="2">
                  <c:v>NE</c:v>
                </c:pt>
                <c:pt idx="3">
                  <c:v>E</c:v>
                </c:pt>
                <c:pt idx="4">
                  <c:v>SE</c:v>
                </c:pt>
                <c:pt idx="5">
                  <c:v>S</c:v>
                </c:pt>
                <c:pt idx="6">
                  <c:v>SO</c:v>
                </c:pt>
                <c:pt idx="7">
                  <c:v>O</c:v>
                </c:pt>
                <c:pt idx="8">
                  <c:v>NO</c:v>
                </c:pt>
              </c:strCache>
            </c:strRef>
          </c:cat>
          <c:val>
            <c:numRef>
              <c:f>Resultados!$I$8:$I$16</c:f>
              <c:numCache>
                <c:formatCode>"$"#,##0.00</c:formatCode>
                <c:ptCount val="9"/>
                <c:pt idx="0">
                  <c:v>1579.6219999999998</c:v>
                </c:pt>
                <c:pt idx="1">
                  <c:v>1579.6219999999998</c:v>
                </c:pt>
                <c:pt idx="2">
                  <c:v>1579.6219999999998</c:v>
                </c:pt>
                <c:pt idx="3">
                  <c:v>1579.6219999999998</c:v>
                </c:pt>
                <c:pt idx="4">
                  <c:v>1579.6219999999998</c:v>
                </c:pt>
                <c:pt idx="5">
                  <c:v>1579.6219999999998</c:v>
                </c:pt>
                <c:pt idx="6">
                  <c:v>1579.6219999999998</c:v>
                </c:pt>
                <c:pt idx="7">
                  <c:v>1579.6219999999998</c:v>
                </c:pt>
                <c:pt idx="8">
                  <c:v>1579.6219999999998</c:v>
                </c:pt>
              </c:numCache>
            </c:numRef>
          </c:val>
        </c:ser>
        <c:ser>
          <c:idx val="1"/>
          <c:order val="1"/>
          <c:tx>
            <c:v>Cambio Climático</c:v>
          </c:tx>
          <c:spPr>
            <a:solidFill>
              <a:srgbClr val="2D7A8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cat>
            <c:strRef>
              <c:f>Resultados!$B$8:$B$16</c:f>
              <c:strCache>
                <c:ptCount val="9"/>
                <c:pt idx="0">
                  <c:v>C</c:v>
                </c:pt>
                <c:pt idx="1">
                  <c:v>N</c:v>
                </c:pt>
                <c:pt idx="2">
                  <c:v>NE</c:v>
                </c:pt>
                <c:pt idx="3">
                  <c:v>E</c:v>
                </c:pt>
                <c:pt idx="4">
                  <c:v>SE</c:v>
                </c:pt>
                <c:pt idx="5">
                  <c:v>S</c:v>
                </c:pt>
                <c:pt idx="6">
                  <c:v>SO</c:v>
                </c:pt>
                <c:pt idx="7">
                  <c:v>O</c:v>
                </c:pt>
                <c:pt idx="8">
                  <c:v>NO</c:v>
                </c:pt>
              </c:strCache>
            </c:strRef>
          </c:cat>
          <c:val>
            <c:numRef>
              <c:f>Resultados!$J$8:$J$16</c:f>
              <c:numCache>
                <c:formatCode>"$"#,##0.00</c:formatCode>
                <c:ptCount val="9"/>
                <c:pt idx="0">
                  <c:v>127.86750000000002</c:v>
                </c:pt>
                <c:pt idx="1">
                  <c:v>127.86750000000002</c:v>
                </c:pt>
                <c:pt idx="2">
                  <c:v>127.86750000000002</c:v>
                </c:pt>
                <c:pt idx="3">
                  <c:v>127.86750000000002</c:v>
                </c:pt>
                <c:pt idx="4">
                  <c:v>127.86750000000002</c:v>
                </c:pt>
                <c:pt idx="5">
                  <c:v>127.86750000000002</c:v>
                </c:pt>
                <c:pt idx="6">
                  <c:v>127.86750000000002</c:v>
                </c:pt>
                <c:pt idx="7">
                  <c:v>127.86750000000002</c:v>
                </c:pt>
                <c:pt idx="8">
                  <c:v>127.86750000000002</c:v>
                </c:pt>
              </c:numCache>
            </c:numRef>
          </c:val>
        </c:ser>
        <c:ser>
          <c:idx val="2"/>
          <c:order val="2"/>
          <c:tx>
            <c:v>Salud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cat>
            <c:strRef>
              <c:f>Resultados!$B$8:$B$16</c:f>
              <c:strCache>
                <c:ptCount val="9"/>
                <c:pt idx="0">
                  <c:v>C</c:v>
                </c:pt>
                <c:pt idx="1">
                  <c:v>N</c:v>
                </c:pt>
                <c:pt idx="2">
                  <c:v>NE</c:v>
                </c:pt>
                <c:pt idx="3">
                  <c:v>E</c:v>
                </c:pt>
                <c:pt idx="4">
                  <c:v>SE</c:v>
                </c:pt>
                <c:pt idx="5">
                  <c:v>S</c:v>
                </c:pt>
                <c:pt idx="6">
                  <c:v>SO</c:v>
                </c:pt>
                <c:pt idx="7">
                  <c:v>O</c:v>
                </c:pt>
                <c:pt idx="8">
                  <c:v>NO</c:v>
                </c:pt>
              </c:strCache>
            </c:strRef>
          </c:cat>
          <c:val>
            <c:numRef>
              <c:f>Resultados!$L$8:$L$16</c:f>
              <c:numCache>
                <c:formatCode>"$"#,##0.00</c:formatCode>
                <c:ptCount val="9"/>
                <c:pt idx="0">
                  <c:v>73.817899999999995</c:v>
                </c:pt>
                <c:pt idx="1">
                  <c:v>45.358599999999996</c:v>
                </c:pt>
                <c:pt idx="2">
                  <c:v>38.708200000000012</c:v>
                </c:pt>
                <c:pt idx="3">
                  <c:v>79.765699999999995</c:v>
                </c:pt>
                <c:pt idx="4">
                  <c:v>76.815799999999982</c:v>
                </c:pt>
                <c:pt idx="5">
                  <c:v>75.17149999999998</c:v>
                </c:pt>
                <c:pt idx="6">
                  <c:v>94.50239999999998</c:v>
                </c:pt>
                <c:pt idx="7">
                  <c:v>92.854799999999983</c:v>
                </c:pt>
                <c:pt idx="8">
                  <c:v>92.6006</c:v>
                </c:pt>
              </c:numCache>
            </c:numRef>
          </c:val>
        </c:ser>
        <c:ser>
          <c:idx val="3"/>
          <c:order val="3"/>
          <c:tx>
            <c:v>Biodiversidad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C5908"/>
              </a:solidFill>
              <a:ln>
                <a:solidFill>
                  <a:srgbClr val="BC5908"/>
                </a:solidFill>
              </a:ln>
            </c:spPr>
          </c:dPt>
          <c:cat>
            <c:strRef>
              <c:f>Resultados!$B$8:$B$16</c:f>
              <c:strCache>
                <c:ptCount val="9"/>
                <c:pt idx="0">
                  <c:v>C</c:v>
                </c:pt>
                <c:pt idx="1">
                  <c:v>N</c:v>
                </c:pt>
                <c:pt idx="2">
                  <c:v>NE</c:v>
                </c:pt>
                <c:pt idx="3">
                  <c:v>E</c:v>
                </c:pt>
                <c:pt idx="4">
                  <c:v>SE</c:v>
                </c:pt>
                <c:pt idx="5">
                  <c:v>S</c:v>
                </c:pt>
                <c:pt idx="6">
                  <c:v>SO</c:v>
                </c:pt>
                <c:pt idx="7">
                  <c:v>O</c:v>
                </c:pt>
                <c:pt idx="8">
                  <c:v>NO</c:v>
                </c:pt>
              </c:strCache>
            </c:strRef>
          </c:cat>
          <c:val>
            <c:numRef>
              <c:f>Resultados!$N$8:$N$16</c:f>
              <c:numCache>
                <c:formatCode>"$"#,##0.00</c:formatCode>
                <c:ptCount val="9"/>
                <c:pt idx="0">
                  <c:v>2.5573999999999999</c:v>
                </c:pt>
                <c:pt idx="1">
                  <c:v>2.5573999999999999</c:v>
                </c:pt>
                <c:pt idx="2">
                  <c:v>2.5573999999999999</c:v>
                </c:pt>
                <c:pt idx="3">
                  <c:v>2.5573999999999999</c:v>
                </c:pt>
                <c:pt idx="4">
                  <c:v>2.5573999999999999</c:v>
                </c:pt>
                <c:pt idx="5">
                  <c:v>2.5573999999999999</c:v>
                </c:pt>
                <c:pt idx="6">
                  <c:v>2.5573999999999999</c:v>
                </c:pt>
                <c:pt idx="7">
                  <c:v>2.5573999999999999</c:v>
                </c:pt>
                <c:pt idx="8">
                  <c:v>2.5573999999999999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7688960"/>
        <c:axId val="97707136"/>
      </c:barChart>
      <c:catAx>
        <c:axId val="97688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7707136"/>
        <c:crosses val="autoZero"/>
        <c:auto val="1"/>
        <c:lblAlgn val="ctr"/>
        <c:lblOffset val="100"/>
        <c:noMultiLvlLbl val="0"/>
      </c:catAx>
      <c:valAx>
        <c:axId val="97707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c:spPr>
        <c:txPr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768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878786971355336E-2"/>
          <c:y val="0.84150495909912471"/>
          <c:w val="0.96670403020298645"/>
          <c:h val="0.15755899434063833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4510170280146"/>
          <c:y val="5.3987375378819792E-2"/>
          <c:w val="0.62140256899846935"/>
          <c:h val="0.892025249242360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D7A8F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DD690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Hoja7!$C$14:$C$18</c:f>
              <c:strCache>
                <c:ptCount val="5"/>
                <c:pt idx="0">
                  <c:v>Cambio Climático</c:v>
                </c:pt>
                <c:pt idx="1">
                  <c:v>Salud</c:v>
                </c:pt>
                <c:pt idx="2">
                  <c:v>Biodiversidad</c:v>
                </c:pt>
                <c:pt idx="3">
                  <c:v>Cultivos</c:v>
                </c:pt>
                <c:pt idx="4">
                  <c:v>Materiales</c:v>
                </c:pt>
              </c:strCache>
            </c:strRef>
          </c:cat>
          <c:val>
            <c:numRef>
              <c:f>Hoja7!$D$14:$D$18</c:f>
              <c:numCache>
                <c:formatCode>0.0%</c:formatCode>
                <c:ptCount val="5"/>
                <c:pt idx="0">
                  <c:v>0.70502620450987352</c:v>
                </c:pt>
                <c:pt idx="1">
                  <c:v>0.26196319734787693</c:v>
                </c:pt>
                <c:pt idx="2">
                  <c:v>2.7503371336897082E-2</c:v>
                </c:pt>
                <c:pt idx="3">
                  <c:v>3.8116245789316444E-3</c:v>
                </c:pt>
                <c:pt idx="4">
                  <c:v>1.6956022264216729E-3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432832"/>
        <c:axId val="93468544"/>
      </c:barChart>
      <c:catAx>
        <c:axId val="934328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3468544"/>
        <c:crosses val="autoZero"/>
        <c:auto val="1"/>
        <c:lblAlgn val="ctr"/>
        <c:lblOffset val="100"/>
        <c:noMultiLvlLbl val="0"/>
      </c:catAx>
      <c:valAx>
        <c:axId val="934685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93432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D7A8F"/>
            </a:solidFill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rgbClr val="DD690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Hoja6!$B$6:$E$6</c:f>
              <c:strCache>
                <c:ptCount val="4"/>
                <c:pt idx="0">
                  <c:v>Operación</c:v>
                </c:pt>
                <c:pt idx="1">
                  <c:v>Transporte de combustible</c:v>
                </c:pt>
                <c:pt idx="2">
                  <c:v>Desmantelamiento</c:v>
                </c:pt>
                <c:pt idx="3">
                  <c:v>Construcción</c:v>
                </c:pt>
              </c:strCache>
            </c:strRef>
          </c:cat>
          <c:val>
            <c:numRef>
              <c:f>Hoja6!$B$3:$E$3</c:f>
              <c:numCache>
                <c:formatCode>0.00%</c:formatCode>
                <c:ptCount val="4"/>
                <c:pt idx="0">
                  <c:v>0.70547005742907298</c:v>
                </c:pt>
                <c:pt idx="1">
                  <c:v>0.28955097708871774</c:v>
                </c:pt>
                <c:pt idx="2">
                  <c:v>5.0023729542097539E-4</c:v>
                </c:pt>
                <c:pt idx="3">
                  <c:v>4.4787281867891236E-3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515136"/>
        <c:axId val="94078464"/>
      </c:barChart>
      <c:catAx>
        <c:axId val="93515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4078464"/>
        <c:crosses val="autoZero"/>
        <c:auto val="1"/>
        <c:lblAlgn val="ctr"/>
        <c:lblOffset val="100"/>
        <c:noMultiLvlLbl val="0"/>
      </c:catAx>
      <c:valAx>
        <c:axId val="940784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9351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42073776314434E-2"/>
          <c:y val="4.086522592497787E-2"/>
          <c:w val="0.73604785253215266"/>
          <c:h val="0.85714308716100784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Hoja1!$D$6</c:f>
              <c:strCache>
                <c:ptCount val="1"/>
                <c:pt idx="0">
                  <c:v>QUERI Superior</c:v>
                </c:pt>
              </c:strCache>
            </c:strRef>
          </c:tx>
          <c:spPr>
            <a:ln>
              <a:solidFill>
                <a:srgbClr val="2D7A8F"/>
              </a:solidFill>
            </a:ln>
          </c:spPr>
          <c:marker>
            <c:spPr>
              <a:solidFill>
                <a:srgbClr val="2D7A8F"/>
              </a:solidFill>
              <a:ln>
                <a:solidFill>
                  <a:srgbClr val="2D7A8F"/>
                </a:solidFill>
              </a:ln>
            </c:spPr>
          </c:marker>
          <c:xVal>
            <c:numRef>
              <c:f>Hoja1!$C$7:$C$12</c:f>
              <c:numCache>
                <c:formatCode>General</c:formatCode>
                <c:ptCount val="6"/>
                <c:pt idx="0">
                  <c:v>25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175</c:v>
                </c:pt>
                <c:pt idx="5">
                  <c:v>225</c:v>
                </c:pt>
              </c:numCache>
            </c:numRef>
          </c:xVal>
          <c:yVal>
            <c:numRef>
              <c:f>Hoja1!$D$7:$D$12</c:f>
              <c:numCache>
                <c:formatCode>General</c:formatCode>
                <c:ptCount val="6"/>
                <c:pt idx="0">
                  <c:v>1.3</c:v>
                </c:pt>
                <c:pt idx="1">
                  <c:v>1</c:v>
                </c:pt>
                <c:pt idx="2">
                  <c:v>0.85000000000000064</c:v>
                </c:pt>
                <c:pt idx="3">
                  <c:v>0.8</c:v>
                </c:pt>
                <c:pt idx="4">
                  <c:v>0.70000000000000062</c:v>
                </c:pt>
                <c:pt idx="5">
                  <c:v>0.55000000000000004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Hoja1!$E$6</c:f>
              <c:strCache>
                <c:ptCount val="1"/>
                <c:pt idx="0">
                  <c:v>QUERI Intermedio</c:v>
                </c:pt>
              </c:strCache>
            </c:strRef>
          </c:tx>
          <c:spPr>
            <a:ln>
              <a:solidFill>
                <a:srgbClr val="DD6909"/>
              </a:solidFill>
            </a:ln>
          </c:spPr>
          <c:marker>
            <c:spPr>
              <a:solidFill>
                <a:srgbClr val="DD6909"/>
              </a:solidFill>
              <a:ln>
                <a:solidFill>
                  <a:srgbClr val="DD6909"/>
                </a:solidFill>
              </a:ln>
            </c:spPr>
          </c:marker>
          <c:xVal>
            <c:numRef>
              <c:f>Hoja1!$C$7:$C$12</c:f>
              <c:numCache>
                <c:formatCode>General</c:formatCode>
                <c:ptCount val="6"/>
                <c:pt idx="0">
                  <c:v>25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175</c:v>
                </c:pt>
                <c:pt idx="5">
                  <c:v>225</c:v>
                </c:pt>
              </c:numCache>
            </c:numRef>
          </c:xVal>
          <c:yVal>
            <c:numRef>
              <c:f>Hoja1!$E$7:$E$12</c:f>
              <c:numCache>
                <c:formatCode>General</c:formatCode>
                <c:ptCount val="6"/>
                <c:pt idx="0">
                  <c:v>1.35</c:v>
                </c:pt>
                <c:pt idx="1">
                  <c:v>1.05</c:v>
                </c:pt>
                <c:pt idx="2">
                  <c:v>0.95000000000000062</c:v>
                </c:pt>
                <c:pt idx="3">
                  <c:v>0.85000000000000064</c:v>
                </c:pt>
                <c:pt idx="4">
                  <c:v>0.70000000000000062</c:v>
                </c:pt>
                <c:pt idx="5">
                  <c:v>0.55000000000000004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Hoja1!$F$6</c:f>
              <c:strCache>
                <c:ptCount val="1"/>
                <c:pt idx="0">
                  <c:v>QUERI Inferior</c:v>
                </c:pt>
              </c:strCache>
            </c:strRef>
          </c:tx>
          <c:xVal>
            <c:numRef>
              <c:f>Hoja1!$C$7:$C$12</c:f>
              <c:numCache>
                <c:formatCode>General</c:formatCode>
                <c:ptCount val="6"/>
                <c:pt idx="0">
                  <c:v>25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175</c:v>
                </c:pt>
                <c:pt idx="5">
                  <c:v>225</c:v>
                </c:pt>
              </c:numCache>
            </c:numRef>
          </c:xVal>
          <c:yVal>
            <c:numRef>
              <c:f>Hoja1!$F$7:$F$12</c:f>
              <c:numCache>
                <c:formatCode>General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Hoja1!$G$6</c:f>
              <c:strCache>
                <c:ptCount val="1"/>
                <c:pt idx="0">
                  <c:v>SUWM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numRef>
              <c:f>Hoja1!$C$7:$C$12</c:f>
              <c:numCache>
                <c:formatCode>General</c:formatCode>
                <c:ptCount val="6"/>
                <c:pt idx="0">
                  <c:v>25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175</c:v>
                </c:pt>
                <c:pt idx="5">
                  <c:v>225</c:v>
                </c:pt>
              </c:numCache>
            </c:numRef>
          </c:xVal>
          <c:yVal>
            <c:numRef>
              <c:f>Hoja1!$G$7:$G$12</c:f>
              <c:numCache>
                <c:formatCode>General</c:formatCode>
                <c:ptCount val="6"/>
                <c:pt idx="0">
                  <c:v>0.15000000000000024</c:v>
                </c:pt>
                <c:pt idx="1">
                  <c:v>0.15000000000000024</c:v>
                </c:pt>
                <c:pt idx="2">
                  <c:v>0.15000000000000024</c:v>
                </c:pt>
                <c:pt idx="3">
                  <c:v>0.15000000000000024</c:v>
                </c:pt>
                <c:pt idx="4">
                  <c:v>0.15000000000000024</c:v>
                </c:pt>
                <c:pt idx="5">
                  <c:v>0.15000000000000024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39392"/>
        <c:axId val="94949760"/>
      </c:scatterChart>
      <c:valAx>
        <c:axId val="949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4949760"/>
        <c:crosses val="autoZero"/>
        <c:crossBetween val="midCat"/>
      </c:valAx>
      <c:valAx>
        <c:axId val="9494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4939392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1800" b="1">
                <a:solidFill>
                  <a:schemeClr val="bg1">
                    <a:lumMod val="50000"/>
                  </a:schemeClr>
                </a:solidFill>
              </a:defRPr>
            </a:pPr>
            <a:endParaRPr lang="es-MX"/>
          </a:p>
        </c:txPr>
      </c:legendEntry>
      <c:layout>
        <c:manualLayout>
          <c:xMode val="edge"/>
          <c:yMode val="edge"/>
          <c:x val="0.78587874874549368"/>
          <c:y val="0.1749543931511644"/>
          <c:w val="0.19495192644769896"/>
          <c:h val="0.68076413409782244"/>
        </c:manualLayout>
      </c:layout>
      <c:overlay val="0"/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3182075814549"/>
          <c:y val="6.7545739015947973E-2"/>
          <c:w val="0.72842318367639003"/>
          <c:h val="0.798840574373526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NacionalC!$M$136</c:f>
              <c:strCache>
                <c:ptCount val="1"/>
                <c:pt idx="0">
                  <c:v>Cambio climático</c:v>
                </c:pt>
              </c:strCache>
            </c:strRef>
          </c:tx>
          <c:spPr>
            <a:solidFill>
              <a:srgbClr val="2D7A8F"/>
            </a:solidFill>
            <a:ln>
              <a:solidFill>
                <a:srgbClr val="2D7A8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465501949880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NacionalC!$K$137:$K$142</c:f>
              <c:strCache>
                <c:ptCount val="6"/>
                <c:pt idx="0">
                  <c:v>Carboeléctrica</c:v>
                </c:pt>
                <c:pt idx="1">
                  <c:v>Termoeléctrica</c:v>
                </c:pt>
                <c:pt idx="2">
                  <c:v>Combustión interna</c:v>
                </c:pt>
                <c:pt idx="3">
                  <c:v>Turbogás con diesel</c:v>
                </c:pt>
                <c:pt idx="4">
                  <c:v>Turbogás con gas</c:v>
                </c:pt>
                <c:pt idx="5">
                  <c:v>Ciclo combinado</c:v>
                </c:pt>
              </c:strCache>
            </c:strRef>
          </c:cat>
          <c:val>
            <c:numRef>
              <c:f>NacionalC!$M$137:$M$142</c:f>
              <c:numCache>
                <c:formatCode>"$"#,##0</c:formatCode>
                <c:ptCount val="6"/>
                <c:pt idx="0">
                  <c:v>249.4238451541768</c:v>
                </c:pt>
                <c:pt idx="1">
                  <c:v>168.83863480789446</c:v>
                </c:pt>
                <c:pt idx="2">
                  <c:v>147.62874891437167</c:v>
                </c:pt>
                <c:pt idx="3">
                  <c:v>158.87253465204216</c:v>
                </c:pt>
                <c:pt idx="4">
                  <c:v>128.21510528939089</c:v>
                </c:pt>
                <c:pt idx="5">
                  <c:v>87.61217410915124</c:v>
                </c:pt>
              </c:numCache>
            </c:numRef>
          </c:val>
        </c:ser>
        <c:ser>
          <c:idx val="1"/>
          <c:order val="1"/>
          <c:tx>
            <c:strRef>
              <c:f>NacionalC!$N$136</c:f>
              <c:strCache>
                <c:ptCount val="1"/>
                <c:pt idx="0">
                  <c:v>Salud</c:v>
                </c:pt>
              </c:strCache>
            </c:strRef>
          </c:tx>
          <c:spPr>
            <a:solidFill>
              <a:srgbClr val="DD6909"/>
            </a:solidFill>
            <a:ln>
              <a:solidFill>
                <a:srgbClr val="DD690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NacionalC!$K$137:$K$142</c:f>
              <c:strCache>
                <c:ptCount val="6"/>
                <c:pt idx="0">
                  <c:v>Carboeléctrica</c:v>
                </c:pt>
                <c:pt idx="1">
                  <c:v>Termoeléctrica</c:v>
                </c:pt>
                <c:pt idx="2">
                  <c:v>Combustión interna</c:v>
                </c:pt>
                <c:pt idx="3">
                  <c:v>Turbogás con diesel</c:v>
                </c:pt>
                <c:pt idx="4">
                  <c:v>Turbogás con gas</c:v>
                </c:pt>
                <c:pt idx="5">
                  <c:v>Ciclo combinado</c:v>
                </c:pt>
              </c:strCache>
            </c:strRef>
          </c:cat>
          <c:val>
            <c:numRef>
              <c:f>NacionalC!$N$137:$N$142</c:f>
              <c:numCache>
                <c:formatCode>"$"#,##0</c:formatCode>
                <c:ptCount val="6"/>
                <c:pt idx="0">
                  <c:v>598.97915868009068</c:v>
                </c:pt>
                <c:pt idx="1">
                  <c:v>68.140756690432781</c:v>
                </c:pt>
                <c:pt idx="2">
                  <c:v>59.58077817250404</c:v>
                </c:pt>
                <c:pt idx="3">
                  <c:v>46.207581573601011</c:v>
                </c:pt>
                <c:pt idx="4">
                  <c:v>17.439233001567079</c:v>
                </c:pt>
                <c:pt idx="5">
                  <c:v>11.916615410442812</c:v>
                </c:pt>
              </c:numCache>
            </c:numRef>
          </c:val>
        </c:ser>
        <c:ser>
          <c:idx val="2"/>
          <c:order val="2"/>
          <c:tx>
            <c:strRef>
              <c:f>NacionalC!$O$136</c:f>
              <c:strCache>
                <c:ptCount val="1"/>
                <c:pt idx="0">
                  <c:v>Biodiversidad</c:v>
                </c:pt>
              </c:strCache>
            </c:strRef>
          </c:tx>
          <c:spPr>
            <a:solidFill>
              <a:srgbClr val="669900"/>
            </a:solidFill>
            <a:ln>
              <a:solidFill>
                <a:srgbClr val="669900"/>
              </a:solidFill>
            </a:ln>
          </c:spPr>
          <c:invertIfNegative val="0"/>
          <c:dLbls>
            <c:dLbl>
              <c:idx val="0"/>
              <c:layout>
                <c:manualLayout>
                  <c:x val="8.51953361114301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$943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227405994437475E-2"/>
                  <c:y val="8.7484141323102249E-17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$300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700681091931461E-2"/>
                  <c:y val="-2.385958689473589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$262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18270662958354E-2"/>
                  <c:y val="-4.7719173789473523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$222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818270662958354E-2"/>
                  <c:y val="-7.1580639391839798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$148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839650584963253E-2"/>
                  <c:y val="2.385958689473676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$101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NacionalC!$K$137:$K$142</c:f>
              <c:strCache>
                <c:ptCount val="6"/>
                <c:pt idx="0">
                  <c:v>Carboeléctrica</c:v>
                </c:pt>
                <c:pt idx="1">
                  <c:v>Termoeléctrica</c:v>
                </c:pt>
                <c:pt idx="2">
                  <c:v>Combustión interna</c:v>
                </c:pt>
                <c:pt idx="3">
                  <c:v>Turbogás con diesel</c:v>
                </c:pt>
                <c:pt idx="4">
                  <c:v>Turbogás con gas</c:v>
                </c:pt>
                <c:pt idx="5">
                  <c:v>Ciclo combinado</c:v>
                </c:pt>
              </c:strCache>
            </c:strRef>
          </c:cat>
          <c:val>
            <c:numRef>
              <c:f>NacionalC!$O$137:$O$142</c:f>
              <c:numCache>
                <c:formatCode>"$"#,##0</c:formatCode>
                <c:ptCount val="6"/>
                <c:pt idx="0">
                  <c:v>94.251829686964413</c:v>
                </c:pt>
                <c:pt idx="1">
                  <c:v>62.766758604763702</c:v>
                </c:pt>
                <c:pt idx="2">
                  <c:v>54.881877245799309</c:v>
                </c:pt>
                <c:pt idx="3">
                  <c:v>16.913920630689919</c:v>
                </c:pt>
                <c:pt idx="4">
                  <c:v>1.9492187032107531</c:v>
                </c:pt>
                <c:pt idx="5">
                  <c:v>1.3319443723493154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5276416"/>
        <c:axId val="96162944"/>
      </c:barChart>
      <c:catAx>
        <c:axId val="952764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6162944"/>
        <c:crosses val="autoZero"/>
        <c:auto val="1"/>
        <c:lblAlgn val="ctr"/>
        <c:lblOffset val="100"/>
        <c:noMultiLvlLbl val="0"/>
      </c:catAx>
      <c:valAx>
        <c:axId val="96162944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95276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11026175999277"/>
          <c:y val="0.91859409544736537"/>
          <c:w val="0.51686947683779016"/>
          <c:h val="6.0447417979382308E-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69900"/>
            </a:solidFill>
            <a:ln>
              <a:solidFill>
                <a:srgbClr val="6699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DD690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VP!$C$3:$C$8</c:f>
              <c:strCache>
                <c:ptCount val="6"/>
                <c:pt idx="0">
                  <c:v>Carboeléctrica</c:v>
                </c:pt>
                <c:pt idx="1">
                  <c:v>Termoeléctrica</c:v>
                </c:pt>
                <c:pt idx="2">
                  <c:v>Combustión interna</c:v>
                </c:pt>
                <c:pt idx="3">
                  <c:v>Turbogás con diesel</c:v>
                </c:pt>
                <c:pt idx="4">
                  <c:v>Turbogás con gas</c:v>
                </c:pt>
                <c:pt idx="5">
                  <c:v>Ciclo combinado</c:v>
                </c:pt>
              </c:strCache>
            </c:strRef>
          </c:cat>
          <c:val>
            <c:numRef>
              <c:f>VP!$I$3:$I$8</c:f>
              <c:numCache>
                <c:formatCode>"$"#,##0</c:formatCode>
                <c:ptCount val="6"/>
                <c:pt idx="0">
                  <c:v>24453.214378910467</c:v>
                </c:pt>
                <c:pt idx="1">
                  <c:v>8229.9594711648206</c:v>
                </c:pt>
                <c:pt idx="2">
                  <c:v>7196.0946660607833</c:v>
                </c:pt>
                <c:pt idx="3">
                  <c:v>6344.1943548294912</c:v>
                </c:pt>
                <c:pt idx="4">
                  <c:v>4303.7404826742968</c:v>
                </c:pt>
                <c:pt idx="5">
                  <c:v>2940.8400146283466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180480"/>
        <c:axId val="96208000"/>
      </c:barChart>
      <c:catAx>
        <c:axId val="961804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6208000"/>
        <c:crosses val="autoZero"/>
        <c:auto val="1"/>
        <c:lblAlgn val="ctr"/>
        <c:lblOffset val="100"/>
        <c:noMultiLvlLbl val="0"/>
      </c:catAx>
      <c:valAx>
        <c:axId val="96208000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9618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1972878390202"/>
          <c:y val="2.7777777777777776E-2"/>
          <c:w val="0.76302471566054242"/>
          <c:h val="0.889308316014401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Resumen2010!$G$86</c:f>
              <c:strCache>
                <c:ptCount val="1"/>
                <c:pt idx="0">
                  <c:v>Cambio Climático</c:v>
                </c:pt>
              </c:strCache>
            </c:strRef>
          </c:tx>
          <c:spPr>
            <a:solidFill>
              <a:srgbClr val="2A7A8F"/>
            </a:solidFill>
            <a:ln>
              <a:solidFill>
                <a:srgbClr val="2A7A8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27%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77%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Resumen2010!$D$87:$D$94</c:f>
              <c:strCache>
                <c:ptCount val="8"/>
                <c:pt idx="0">
                  <c:v>Noreste</c:v>
                </c:pt>
                <c:pt idx="1">
                  <c:v>Occidental</c:v>
                </c:pt>
                <c:pt idx="2">
                  <c:v>Central</c:v>
                </c:pt>
                <c:pt idx="3">
                  <c:v>Noroeste</c:v>
                </c:pt>
                <c:pt idx="4">
                  <c:v>Norte</c:v>
                </c:pt>
                <c:pt idx="5">
                  <c:v>Peninsular</c:v>
                </c:pt>
                <c:pt idx="6">
                  <c:v>Oriental</c:v>
                </c:pt>
                <c:pt idx="7">
                  <c:v>Baja California</c:v>
                </c:pt>
              </c:strCache>
            </c:strRef>
          </c:cat>
          <c:val>
            <c:numRef>
              <c:f>Resumen2010!$G$87:$G$94</c:f>
              <c:numCache>
                <c:formatCode>"$"#,##0</c:formatCode>
                <c:ptCount val="8"/>
                <c:pt idx="0">
                  <c:v>116.79014808222755</c:v>
                </c:pt>
                <c:pt idx="1">
                  <c:v>136.40591111003155</c:v>
                </c:pt>
                <c:pt idx="2">
                  <c:v>86.496419888536835</c:v>
                </c:pt>
                <c:pt idx="3">
                  <c:v>116.84866939131588</c:v>
                </c:pt>
                <c:pt idx="4">
                  <c:v>94.195918914940393</c:v>
                </c:pt>
                <c:pt idx="5">
                  <c:v>90.833676772915553</c:v>
                </c:pt>
                <c:pt idx="6">
                  <c:v>55.600279264634032</c:v>
                </c:pt>
                <c:pt idx="7">
                  <c:v>65.871337266021513</c:v>
                </c:pt>
              </c:numCache>
            </c:numRef>
          </c:val>
        </c:ser>
        <c:ser>
          <c:idx val="1"/>
          <c:order val="1"/>
          <c:tx>
            <c:strRef>
              <c:f>Resumen2010!$I$86</c:f>
              <c:strCache>
                <c:ptCount val="1"/>
                <c:pt idx="0">
                  <c:v>Salud</c:v>
                </c:pt>
              </c:strCache>
            </c:strRef>
          </c:tx>
          <c:spPr>
            <a:solidFill>
              <a:srgbClr val="DD6909"/>
            </a:solidFill>
            <a:ln>
              <a:solidFill>
                <a:srgbClr val="DD690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28%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Resumen2010!$D$87:$D$94</c:f>
              <c:strCache>
                <c:ptCount val="8"/>
                <c:pt idx="0">
                  <c:v>Noreste</c:v>
                </c:pt>
                <c:pt idx="1">
                  <c:v>Occidental</c:v>
                </c:pt>
                <c:pt idx="2">
                  <c:v>Central</c:v>
                </c:pt>
                <c:pt idx="3">
                  <c:v>Noroeste</c:v>
                </c:pt>
                <c:pt idx="4">
                  <c:v>Norte</c:v>
                </c:pt>
                <c:pt idx="5">
                  <c:v>Peninsular</c:v>
                </c:pt>
                <c:pt idx="6">
                  <c:v>Oriental</c:v>
                </c:pt>
                <c:pt idx="7">
                  <c:v>Baja California</c:v>
                </c:pt>
              </c:strCache>
            </c:strRef>
          </c:cat>
          <c:val>
            <c:numRef>
              <c:f>Resumen2010!$I$87:$I$94</c:f>
              <c:numCache>
                <c:formatCode>"$"#,##0</c:formatCode>
                <c:ptCount val="8"/>
                <c:pt idx="0">
                  <c:v>288.23853396721421</c:v>
                </c:pt>
                <c:pt idx="1">
                  <c:v>257.4742513105885</c:v>
                </c:pt>
                <c:pt idx="2">
                  <c:v>174.47046307969134</c:v>
                </c:pt>
                <c:pt idx="3">
                  <c:v>20.379634911155186</c:v>
                </c:pt>
                <c:pt idx="4">
                  <c:v>19.250118323470083</c:v>
                </c:pt>
                <c:pt idx="5">
                  <c:v>11.6910062092961</c:v>
                </c:pt>
                <c:pt idx="6">
                  <c:v>25.840907845003603</c:v>
                </c:pt>
                <c:pt idx="7">
                  <c:v>7.642813085229176</c:v>
                </c:pt>
              </c:numCache>
            </c:numRef>
          </c:val>
        </c:ser>
        <c:ser>
          <c:idx val="2"/>
          <c:order val="2"/>
          <c:tx>
            <c:strRef>
              <c:f>Resumen2010!$K$86</c:f>
              <c:strCache>
                <c:ptCount val="1"/>
                <c:pt idx="0">
                  <c:v>Biodiversidad</c:v>
                </c:pt>
              </c:strCache>
            </c:strRef>
          </c:tx>
          <c:spPr>
            <a:solidFill>
              <a:srgbClr val="669909"/>
            </a:solidFill>
            <a:ln>
              <a:solidFill>
                <a:srgbClr val="669909"/>
              </a:solidFill>
            </a:ln>
          </c:spPr>
          <c:invertIfNegative val="0"/>
          <c:dLbls>
            <c:dLbl>
              <c:idx val="0"/>
              <c:layout>
                <c:manualLayout>
                  <c:x val="6.94444444444444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$431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8888888888888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$416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7777777777777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$172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6666666666666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$122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0000000000000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$103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777777777777778E-2"/>
                  <c:y val="-2.1218890680033321E-17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4444444444444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$87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Resumen2010!$D$87:$D$94</c:f>
              <c:strCache>
                <c:ptCount val="8"/>
                <c:pt idx="0">
                  <c:v>Noreste</c:v>
                </c:pt>
                <c:pt idx="1">
                  <c:v>Occidental</c:v>
                </c:pt>
                <c:pt idx="2">
                  <c:v>Central</c:v>
                </c:pt>
                <c:pt idx="3">
                  <c:v>Noroeste</c:v>
                </c:pt>
                <c:pt idx="4">
                  <c:v>Norte</c:v>
                </c:pt>
                <c:pt idx="5">
                  <c:v>Peninsular</c:v>
                </c:pt>
                <c:pt idx="6">
                  <c:v>Oriental</c:v>
                </c:pt>
                <c:pt idx="7">
                  <c:v>Baja California</c:v>
                </c:pt>
              </c:strCache>
            </c:strRef>
          </c:cat>
          <c:val>
            <c:numRef>
              <c:f>Resumen2010!$K$87:$K$94</c:f>
              <c:numCache>
                <c:formatCode>"$"#,##0</c:formatCode>
                <c:ptCount val="8"/>
                <c:pt idx="0">
                  <c:v>25.546242637459564</c:v>
                </c:pt>
                <c:pt idx="1">
                  <c:v>22.020394203444678</c:v>
                </c:pt>
                <c:pt idx="2">
                  <c:v>12.70430591297808</c:v>
                </c:pt>
                <c:pt idx="3">
                  <c:v>34.456825340167846</c:v>
                </c:pt>
                <c:pt idx="4">
                  <c:v>8.8619123889357194</c:v>
                </c:pt>
                <c:pt idx="5">
                  <c:v>0.4072344206981246</c:v>
                </c:pt>
                <c:pt idx="6">
                  <c:v>9.6923361692310799</c:v>
                </c:pt>
                <c:pt idx="7">
                  <c:v>13.285783810502698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7799168"/>
        <c:axId val="97825536"/>
      </c:barChart>
      <c:catAx>
        <c:axId val="977991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7825536"/>
        <c:crosses val="autoZero"/>
        <c:auto val="1"/>
        <c:lblAlgn val="ctr"/>
        <c:lblOffset val="100"/>
        <c:noMultiLvlLbl val="0"/>
      </c:catAx>
      <c:valAx>
        <c:axId val="97825536"/>
        <c:scaling>
          <c:orientation val="minMax"/>
        </c:scaling>
        <c:delete val="1"/>
        <c:axPos val="b"/>
        <c:numFmt formatCode="&quot;$&quot;#,##0" sourceLinked="1"/>
        <c:majorTickMark val="out"/>
        <c:minorTickMark val="none"/>
        <c:tickLblPos val="nextTo"/>
        <c:crossAx val="97799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45442765156714"/>
          <c:y val="0.91628280839895015"/>
          <c:w val="0.75406354550641908"/>
          <c:h val="8.3717191601049873E-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39363860366417"/>
          <c:y val="4.8129512141763288E-2"/>
          <c:w val="0.80673469308439105"/>
          <c:h val="0.8552466351028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Resumen2010!$F$86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2A7A8F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Resumen2010!$D$87:$D$94</c:f>
              <c:strCache>
                <c:ptCount val="8"/>
                <c:pt idx="0">
                  <c:v>Noreste</c:v>
                </c:pt>
                <c:pt idx="1">
                  <c:v>Occidental</c:v>
                </c:pt>
                <c:pt idx="2">
                  <c:v>Central</c:v>
                </c:pt>
                <c:pt idx="3">
                  <c:v>Noroeste</c:v>
                </c:pt>
                <c:pt idx="4">
                  <c:v>Norte</c:v>
                </c:pt>
                <c:pt idx="5">
                  <c:v>Peninsular</c:v>
                </c:pt>
                <c:pt idx="6">
                  <c:v>Oriental</c:v>
                </c:pt>
                <c:pt idx="7">
                  <c:v>Baja California</c:v>
                </c:pt>
              </c:strCache>
            </c:strRef>
          </c:cat>
          <c:val>
            <c:numRef>
              <c:f>Resumen2010!$F$87:$F$94</c:f>
              <c:numCache>
                <c:formatCode>"$"#,##0</c:formatCode>
                <c:ptCount val="8"/>
                <c:pt idx="0">
                  <c:v>430.54967678646278</c:v>
                </c:pt>
                <c:pt idx="1">
                  <c:v>415.5737020596552</c:v>
                </c:pt>
                <c:pt idx="2">
                  <c:v>273.69148456905845</c:v>
                </c:pt>
                <c:pt idx="3">
                  <c:v>171.597223957887</c:v>
                </c:pt>
                <c:pt idx="4">
                  <c:v>122.2404102622566</c:v>
                </c:pt>
                <c:pt idx="5">
                  <c:v>102.93191740290978</c:v>
                </c:pt>
                <c:pt idx="6">
                  <c:v>91.131226377052371</c:v>
                </c:pt>
                <c:pt idx="7">
                  <c:v>86.77898729985256</c:v>
                </c:pt>
              </c:numCache>
            </c:numRef>
          </c:val>
        </c:ser>
        <c:ser>
          <c:idx val="1"/>
          <c:order val="1"/>
          <c:tx>
            <c:strRef>
              <c:f>Resumen2010!$M$86</c:f>
              <c:strCache>
                <c:ptCount val="1"/>
                <c:pt idx="0">
                  <c:v>Mínima</c:v>
                </c:pt>
              </c:strCache>
            </c:strRef>
          </c:tx>
          <c:spPr>
            <a:solidFill>
              <a:srgbClr val="DD6909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Resumen2010!$D$87:$D$94</c:f>
              <c:strCache>
                <c:ptCount val="8"/>
                <c:pt idx="0">
                  <c:v>Noreste</c:v>
                </c:pt>
                <c:pt idx="1">
                  <c:v>Occidental</c:v>
                </c:pt>
                <c:pt idx="2">
                  <c:v>Central</c:v>
                </c:pt>
                <c:pt idx="3">
                  <c:v>Noroeste</c:v>
                </c:pt>
                <c:pt idx="4">
                  <c:v>Norte</c:v>
                </c:pt>
                <c:pt idx="5">
                  <c:v>Peninsular</c:v>
                </c:pt>
                <c:pt idx="6">
                  <c:v>Oriental</c:v>
                </c:pt>
                <c:pt idx="7">
                  <c:v>Baja California</c:v>
                </c:pt>
              </c:strCache>
            </c:strRef>
          </c:cat>
          <c:val>
            <c:numRef>
              <c:f>Resumen2010!$M$87:$M$94</c:f>
              <c:numCache>
                <c:formatCode>"$"#,##0</c:formatCode>
                <c:ptCount val="8"/>
                <c:pt idx="0">
                  <c:v>276.99831989275469</c:v>
                </c:pt>
                <c:pt idx="1">
                  <c:v>382.7227555910182</c:v>
                </c:pt>
                <c:pt idx="2">
                  <c:v>129.51067813616487</c:v>
                </c:pt>
                <c:pt idx="3">
                  <c:v>170.57827311097088</c:v>
                </c:pt>
                <c:pt idx="4">
                  <c:v>116.92186952117176</c:v>
                </c:pt>
                <c:pt idx="5">
                  <c:v>101.98213133042614</c:v>
                </c:pt>
                <c:pt idx="6">
                  <c:v>77.795803781075804</c:v>
                </c:pt>
                <c:pt idx="7">
                  <c:v>85.044578776527317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555200"/>
        <c:axId val="97556736"/>
      </c:barChart>
      <c:catAx>
        <c:axId val="975552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7556736"/>
        <c:crosses val="autoZero"/>
        <c:auto val="1"/>
        <c:lblAlgn val="ctr"/>
        <c:lblOffset val="100"/>
        <c:noMultiLvlLbl val="0"/>
      </c:catAx>
      <c:valAx>
        <c:axId val="97556736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9755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080685046980681"/>
          <c:y val="0.91478940323883706"/>
          <c:w val="0.4572751531058617"/>
          <c:h val="8.3717191601049873E-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0176430648881"/>
          <c:y val="5.0925925925925923E-2"/>
          <c:w val="0.58582616362143891"/>
          <c:h val="0.845956660231894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Hoja7!$I$17</c:f>
              <c:strCache>
                <c:ptCount val="1"/>
                <c:pt idx="0">
                  <c:v>Costo Nivelado</c:v>
                </c:pt>
              </c:strCache>
            </c:strRef>
          </c:tx>
          <c:spPr>
            <a:solidFill>
              <a:srgbClr val="2D7A8F"/>
            </a:solidFill>
            <a:ln>
              <a:solidFill>
                <a:srgbClr val="2D7A8F"/>
              </a:solidFill>
            </a:ln>
          </c:spPr>
          <c:invertIfNegative val="0"/>
          <c:dLbls>
            <c:delete val="1"/>
          </c:dLbls>
          <c:cat>
            <c:strRef>
              <c:f>Hoja7!$H$4:$H$16</c:f>
              <c:strCache>
                <c:ptCount val="13"/>
                <c:pt idx="0">
                  <c:v>Turbogás con diesel</c:v>
                </c:pt>
                <c:pt idx="1">
                  <c:v>Solar fotovoltaica</c:v>
                </c:pt>
                <c:pt idx="2">
                  <c:v>Solar concentración (Canal)</c:v>
                </c:pt>
                <c:pt idx="3">
                  <c:v>Solar concentración (Torre)</c:v>
                </c:pt>
                <c:pt idx="4">
                  <c:v>Combustión Interna</c:v>
                </c:pt>
                <c:pt idx="5">
                  <c:v>Termoeléctrica convencional</c:v>
                </c:pt>
                <c:pt idx="6">
                  <c:v>Carboeléctrica</c:v>
                </c:pt>
                <c:pt idx="7">
                  <c:v>Turbogás  gas</c:v>
                </c:pt>
                <c:pt idx="8">
                  <c:v>Geotérmica</c:v>
                </c:pt>
                <c:pt idx="9">
                  <c:v>Eólica clase 6</c:v>
                </c:pt>
                <c:pt idx="10">
                  <c:v>Eólica clase 7</c:v>
                </c:pt>
                <c:pt idx="11">
                  <c:v>Biogás (Rellenos sanitarios)</c:v>
                </c:pt>
                <c:pt idx="12">
                  <c:v>Ciclo Combinado</c:v>
                </c:pt>
              </c:strCache>
            </c:strRef>
          </c:cat>
          <c:val>
            <c:numRef>
              <c:f>Hoja7!$I$4:$I$16</c:f>
              <c:numCache>
                <c:formatCode>"$"#,##0.00</c:formatCode>
                <c:ptCount val="13"/>
                <c:pt idx="0">
                  <c:v>3573.338354123754</c:v>
                </c:pt>
                <c:pt idx="1">
                  <c:v>3760.1673061286488</c:v>
                </c:pt>
                <c:pt idx="2">
                  <c:v>2831.5675474076197</c:v>
                </c:pt>
                <c:pt idx="3">
                  <c:v>2623.4524926898962</c:v>
                </c:pt>
                <c:pt idx="4">
                  <c:v>2151.3495492024922</c:v>
                </c:pt>
                <c:pt idx="5">
                  <c:v>1824.5545525501095</c:v>
                </c:pt>
                <c:pt idx="6">
                  <c:v>1038.216409513476</c:v>
                </c:pt>
                <c:pt idx="7">
                  <c:v>1825.6330710535062</c:v>
                </c:pt>
                <c:pt idx="8">
                  <c:v>1265.3504804793938</c:v>
                </c:pt>
                <c:pt idx="9">
                  <c:v>1157.3464810425701</c:v>
                </c:pt>
                <c:pt idx="10">
                  <c:v>1012.6860459122486</c:v>
                </c:pt>
                <c:pt idx="11">
                  <c:v>958.76781922939483</c:v>
                </c:pt>
                <c:pt idx="12">
                  <c:v>726.04821221649479</c:v>
                </c:pt>
              </c:numCache>
            </c:numRef>
          </c:val>
        </c:ser>
        <c:ser>
          <c:idx val="1"/>
          <c:order val="1"/>
          <c:tx>
            <c:strRef>
              <c:f>Hoja7!$J$17</c:f>
              <c:strCache>
                <c:ptCount val="1"/>
                <c:pt idx="0">
                  <c:v>Externalidades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6.69240669240669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$3,795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4007640936775E-2"/>
                  <c:y val="-9.259259259259269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$3,760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777777777777792E-2"/>
                  <c:y val="-9.259259259259269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$2,832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111111111111123E-2"/>
                  <c:y val="-4.62962962962963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$2,624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6666666666667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$2,414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$2,124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16666666666666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$1,979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9444444444444489E-2"/>
                  <c:y val="-9.2592592592592293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$1,973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7777777777777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$1,265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$1,157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2777777777777792E-2"/>
                  <c:y val="-9.259259259259269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$1,012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7222222222222249E-2"/>
                  <c:y val="-4.629629629629632E-3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$956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38888888888888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rgbClr val="DD6909"/>
                        </a:solidFill>
                      </a:rPr>
                      <a:t>$827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DD690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Hoja7!$H$4:$H$16</c:f>
              <c:strCache>
                <c:ptCount val="13"/>
                <c:pt idx="0">
                  <c:v>Turbogás con diesel</c:v>
                </c:pt>
                <c:pt idx="1">
                  <c:v>Solar fotovoltaica</c:v>
                </c:pt>
                <c:pt idx="2">
                  <c:v>Solar concentración (Canal)</c:v>
                </c:pt>
                <c:pt idx="3">
                  <c:v>Solar concentración (Torre)</c:v>
                </c:pt>
                <c:pt idx="4">
                  <c:v>Combustión Interna</c:v>
                </c:pt>
                <c:pt idx="5">
                  <c:v>Termoeléctrica convencional</c:v>
                </c:pt>
                <c:pt idx="6">
                  <c:v>Carboeléctrica</c:v>
                </c:pt>
                <c:pt idx="7">
                  <c:v>Turbogás  gas</c:v>
                </c:pt>
                <c:pt idx="8">
                  <c:v>Geotérmica</c:v>
                </c:pt>
                <c:pt idx="9">
                  <c:v>Eólica clase 6</c:v>
                </c:pt>
                <c:pt idx="10">
                  <c:v>Eólica clase 7</c:v>
                </c:pt>
                <c:pt idx="11">
                  <c:v>Biogás (Rellenos sanitarios)</c:v>
                </c:pt>
                <c:pt idx="12">
                  <c:v>Ciclo Combinado</c:v>
                </c:pt>
              </c:strCache>
            </c:strRef>
          </c:cat>
          <c:val>
            <c:numRef>
              <c:f>Hoja7!$J$4:$J$16</c:f>
              <c:numCache>
                <c:formatCode>"$"#,##0.00</c:formatCode>
                <c:ptCount val="13"/>
                <c:pt idx="0">
                  <c:v>221.98361647114098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262.23041018301302</c:v>
                </c:pt>
                <c:pt idx="5">
                  <c:v>299.90513162834299</c:v>
                </c:pt>
                <c:pt idx="6">
                  <c:v>940.47950661661162</c:v>
                </c:pt>
                <c:pt idx="7">
                  <c:v>147.5684205537311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100.83672271234096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7598464"/>
        <c:axId val="97626752"/>
      </c:barChart>
      <c:catAx>
        <c:axId val="975984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7626752"/>
        <c:crosses val="autoZero"/>
        <c:auto val="1"/>
        <c:lblAlgn val="ctr"/>
        <c:lblOffset val="100"/>
        <c:noMultiLvlLbl val="0"/>
      </c:catAx>
      <c:valAx>
        <c:axId val="97626752"/>
        <c:scaling>
          <c:orientation val="minMax"/>
        </c:scaling>
        <c:delete val="1"/>
        <c:axPos val="b"/>
        <c:numFmt formatCode="&quot;$&quot;#,##0.00" sourceLinked="1"/>
        <c:majorTickMark val="none"/>
        <c:minorTickMark val="none"/>
        <c:tickLblPos val="none"/>
        <c:crossAx val="9759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564967318446106"/>
          <c:y val="0.93229203237701863"/>
          <c:w val="0.7544948709402659"/>
          <c:h val="4.1403373019235502E-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4BAB2-7D73-47EA-A193-DC36216C9E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CEBE98-5E30-4FAB-B831-D798D15F20A1}">
      <dgm:prSet phldrT="[Texto]"/>
      <dgm:spPr>
        <a:noFill/>
        <a:ln>
          <a:solidFill>
            <a:srgbClr val="2D7A8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solidFill>
                <a:srgbClr val="2D7A8F"/>
              </a:solidFill>
            </a:rPr>
            <a:t>En los 90’s la Unión Europea y el Departamento de Energía de Estados Unidos desarrollaron </a:t>
          </a:r>
          <a:r>
            <a:rPr lang="es-MX" dirty="0" err="1" smtClean="0">
              <a:solidFill>
                <a:srgbClr val="2D7A8F"/>
              </a:solidFill>
            </a:rPr>
            <a:t>ExternE</a:t>
          </a:r>
          <a:r>
            <a:rPr lang="es-MX" dirty="0" smtClean="0">
              <a:solidFill>
                <a:srgbClr val="2D7A8F"/>
              </a:solidFill>
            </a:rPr>
            <a:t> (</a:t>
          </a:r>
          <a:r>
            <a:rPr lang="es-MX" dirty="0" err="1" smtClean="0">
              <a:solidFill>
                <a:srgbClr val="2D7A8F"/>
              </a:solidFill>
            </a:rPr>
            <a:t>Externalities</a:t>
          </a:r>
          <a:r>
            <a:rPr lang="es-MX" dirty="0" smtClean="0">
              <a:solidFill>
                <a:srgbClr val="2D7A8F"/>
              </a:solidFill>
            </a:rPr>
            <a:t> of </a:t>
          </a:r>
          <a:r>
            <a:rPr lang="es-MX" dirty="0" err="1" smtClean="0">
              <a:solidFill>
                <a:srgbClr val="2D7A8F"/>
              </a:solidFill>
            </a:rPr>
            <a:t>Energy</a:t>
          </a:r>
          <a:r>
            <a:rPr lang="es-MX" dirty="0" smtClean="0">
              <a:solidFill>
                <a:srgbClr val="2D7A8F"/>
              </a:solidFill>
            </a:rPr>
            <a:t>),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solidFill>
                <a:srgbClr val="2D7A8F"/>
              </a:solidFill>
            </a:rPr>
            <a:t>metodología que evalúa las externalidades relacionadas a la producción de energía.</a:t>
          </a:r>
        </a:p>
      </dgm:t>
    </dgm:pt>
    <dgm:pt modelId="{5FB2D250-7ABC-4F28-9DF1-366DF13F8477}" type="parTrans" cxnId="{CA723116-4114-4842-B951-0800D7DEC312}">
      <dgm:prSet/>
      <dgm:spPr/>
      <dgm:t>
        <a:bodyPr/>
        <a:lstStyle/>
        <a:p>
          <a:endParaRPr lang="es-MX"/>
        </a:p>
      </dgm:t>
    </dgm:pt>
    <dgm:pt modelId="{678A0E79-46C2-4C5D-9230-A761DB144ED9}" type="sibTrans" cxnId="{CA723116-4114-4842-B951-0800D7DEC312}">
      <dgm:prSet/>
      <dgm:spPr>
        <a:solidFill>
          <a:srgbClr val="669900">
            <a:alpha val="90000"/>
          </a:srgbClr>
        </a:solidFill>
        <a:ln>
          <a:solidFill>
            <a:srgbClr val="669900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F142EA54-33D4-4D63-9508-47DD28608879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err="1" smtClean="0">
              <a:solidFill>
                <a:srgbClr val="2D7A8F"/>
              </a:solidFill>
            </a:rPr>
            <a:t>ExternE</a:t>
          </a:r>
          <a:r>
            <a:rPr lang="es-MX" dirty="0" smtClean="0">
              <a:solidFill>
                <a:srgbClr val="2D7A8F"/>
              </a:solidFill>
            </a:rPr>
            <a:t> es parte de un proyecto continuo que engloba la cooperación de otros países, universidades, institutos de investigación e industrias.</a:t>
          </a:r>
          <a:endParaRPr lang="es-MX" dirty="0">
            <a:solidFill>
              <a:srgbClr val="2D7A8F"/>
            </a:solidFill>
          </a:endParaRPr>
        </a:p>
      </dgm:t>
    </dgm:pt>
    <dgm:pt modelId="{A946453D-D802-49F2-AE5F-D1683DBBAA61}" type="parTrans" cxnId="{9E64060D-BC2E-4C53-8ECE-394E98C3230D}">
      <dgm:prSet/>
      <dgm:spPr/>
      <dgm:t>
        <a:bodyPr/>
        <a:lstStyle/>
        <a:p>
          <a:endParaRPr lang="es-MX"/>
        </a:p>
      </dgm:t>
    </dgm:pt>
    <dgm:pt modelId="{3137BE68-44DE-4CA0-8570-C403DF5233FF}" type="sibTrans" cxnId="{9E64060D-BC2E-4C53-8ECE-394E98C3230D}">
      <dgm:prSet/>
      <dgm:spPr>
        <a:solidFill>
          <a:srgbClr val="669900">
            <a:alpha val="90000"/>
          </a:srgbClr>
        </a:solidFill>
        <a:ln>
          <a:solidFill>
            <a:srgbClr val="669900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BF01D2FB-E1A1-457F-8421-FBD8C8DA5B5F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El modelo requiere el levantamiento de información desde caracterización de la fuente, modelos de dispersión de contaminantes, así como impactos por la emisión de contaminantes para  poder convertir en </a:t>
          </a:r>
          <a:r>
            <a:rPr lang="es-MX" dirty="0" smtClean="0">
              <a:solidFill>
                <a:srgbClr val="DD6909"/>
              </a:solidFill>
            </a:rPr>
            <a:t>pesos</a:t>
          </a:r>
          <a:r>
            <a:rPr lang="es-MX" dirty="0" smtClean="0">
              <a:solidFill>
                <a:srgbClr val="2D7A8F"/>
              </a:solidFill>
            </a:rPr>
            <a:t>.</a:t>
          </a:r>
          <a:endParaRPr lang="es-MX" dirty="0">
            <a:solidFill>
              <a:srgbClr val="2D7A8F"/>
            </a:solidFill>
          </a:endParaRPr>
        </a:p>
      </dgm:t>
    </dgm:pt>
    <dgm:pt modelId="{BD290CF5-6E37-4CFC-B466-379F22D514A2}" type="sibTrans" cxnId="{05C81E5E-354D-4D63-8FD0-DD73453806FC}">
      <dgm:prSet/>
      <dgm:spPr>
        <a:solidFill>
          <a:srgbClr val="669900">
            <a:alpha val="90000"/>
          </a:srgbClr>
        </a:solidFill>
        <a:ln>
          <a:solidFill>
            <a:srgbClr val="669900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7557E4CA-D32D-4C18-B7DB-1CB27DDAF07D}" type="parTrans" cxnId="{05C81E5E-354D-4D63-8FD0-DD73453806FC}">
      <dgm:prSet/>
      <dgm:spPr/>
      <dgm:t>
        <a:bodyPr/>
        <a:lstStyle/>
        <a:p>
          <a:endParaRPr lang="es-MX"/>
        </a:p>
      </dgm:t>
    </dgm:pt>
    <dgm:pt modelId="{ECCA8DEB-A6F3-4AEC-B89B-CF07A9DA2D81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La metodología </a:t>
          </a:r>
          <a:r>
            <a:rPr lang="es-MX" dirty="0" err="1" smtClean="0">
              <a:solidFill>
                <a:srgbClr val="2D7A8F"/>
              </a:solidFill>
            </a:rPr>
            <a:t>ExternE</a:t>
          </a:r>
          <a:r>
            <a:rPr lang="es-MX" dirty="0" smtClean="0">
              <a:solidFill>
                <a:srgbClr val="2D7A8F"/>
              </a:solidFill>
            </a:rPr>
            <a:t> representa una referencia internacional, por lo que se emplea como base en diversos  programas desarrollados para la incorporación de externalidades </a:t>
          </a:r>
          <a:endParaRPr lang="es-MX" dirty="0">
            <a:solidFill>
              <a:srgbClr val="2D7A8F"/>
            </a:solidFill>
          </a:endParaRPr>
        </a:p>
      </dgm:t>
    </dgm:pt>
    <dgm:pt modelId="{A98EFC6E-33E4-447E-9305-ECA43911E8E4}" type="parTrans" cxnId="{B5EA0988-FECD-4534-8CF0-24B8812C5663}">
      <dgm:prSet/>
      <dgm:spPr/>
      <dgm:t>
        <a:bodyPr/>
        <a:lstStyle/>
        <a:p>
          <a:endParaRPr lang="es-MX"/>
        </a:p>
      </dgm:t>
    </dgm:pt>
    <dgm:pt modelId="{180C337A-39C3-43A7-9B55-7D8BACFCCF7A}" type="sibTrans" cxnId="{B5EA0988-FECD-4534-8CF0-24B8812C5663}">
      <dgm:prSet/>
      <dgm:spPr/>
      <dgm:t>
        <a:bodyPr/>
        <a:lstStyle/>
        <a:p>
          <a:endParaRPr lang="es-MX"/>
        </a:p>
      </dgm:t>
    </dgm:pt>
    <dgm:pt modelId="{1538181C-6BC8-444B-B9D9-3A9B70ABA526}" type="pres">
      <dgm:prSet presAssocID="{6C64BAB2-7D73-47EA-A193-DC36216C9E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0EDEDE-5C8C-429F-92A0-10828FE63443}" type="pres">
      <dgm:prSet presAssocID="{6C64BAB2-7D73-47EA-A193-DC36216C9EDC}" presName="dummyMaxCanvas" presStyleCnt="0">
        <dgm:presLayoutVars/>
      </dgm:prSet>
      <dgm:spPr/>
    </dgm:pt>
    <dgm:pt modelId="{DFE32F6D-708C-4C34-A189-D0D4D20A97CB}" type="pres">
      <dgm:prSet presAssocID="{6C64BAB2-7D73-47EA-A193-DC36216C9ED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1E1B3C-2B30-495F-850E-317CAD96FA21}" type="pres">
      <dgm:prSet presAssocID="{6C64BAB2-7D73-47EA-A193-DC36216C9ED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D7EBBA-125E-4469-A760-B9B946263A87}" type="pres">
      <dgm:prSet presAssocID="{6C64BAB2-7D73-47EA-A193-DC36216C9EDC}" presName="FourNodes_3" presStyleLbl="node1" presStyleIdx="2" presStyleCnt="4">
        <dgm:presLayoutVars>
          <dgm:bulletEnabled val="1"/>
        </dgm:presLayoutVars>
      </dgm:prSet>
      <dgm:spPr>
        <a:noFill/>
        <a:ln>
          <a:solidFill>
            <a:srgbClr val="2D7A8F"/>
          </a:solidFill>
        </a:ln>
      </dgm:spPr>
      <dgm:t>
        <a:bodyPr/>
        <a:lstStyle/>
        <a:p>
          <a:endParaRPr lang="es-MX"/>
        </a:p>
      </dgm:t>
    </dgm:pt>
    <dgm:pt modelId="{2908E418-38ED-4E66-A474-390C781ACF3E}" type="pres">
      <dgm:prSet presAssocID="{6C64BAB2-7D73-47EA-A193-DC36216C9ED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E801F4-4D0A-42FA-A1CD-E01729ED85E9}" type="pres">
      <dgm:prSet presAssocID="{6C64BAB2-7D73-47EA-A193-DC36216C9ED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5A9EE3-C5A5-437B-851D-7B9795C54D21}" type="pres">
      <dgm:prSet presAssocID="{6C64BAB2-7D73-47EA-A193-DC36216C9ED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86997E-50F7-4E3D-A65D-67E63CD20105}" type="pres">
      <dgm:prSet presAssocID="{6C64BAB2-7D73-47EA-A193-DC36216C9ED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46B691-F59F-47FC-A077-203C2B6A1595}" type="pres">
      <dgm:prSet presAssocID="{6C64BAB2-7D73-47EA-A193-DC36216C9ED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CADF0B-DDC7-4CFE-A5C8-DD001A76E57B}" type="pres">
      <dgm:prSet presAssocID="{6C64BAB2-7D73-47EA-A193-DC36216C9ED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263815-471D-4EEF-B254-BA613952C81E}" type="pres">
      <dgm:prSet presAssocID="{6C64BAB2-7D73-47EA-A193-DC36216C9ED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E6C5FF-E4C8-4D61-A324-F7559891B7E5}" type="pres">
      <dgm:prSet presAssocID="{6C64BAB2-7D73-47EA-A193-DC36216C9ED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08C4C4-FD9C-47F0-85C8-BABD71086082}" type="presOf" srcId="{BCCEBE98-5E30-4FAB-B831-D798D15F20A1}" destId="{DFE32F6D-708C-4C34-A189-D0D4D20A97CB}" srcOrd="0" destOrd="0" presId="urn:microsoft.com/office/officeart/2005/8/layout/vProcess5"/>
    <dgm:cxn modelId="{CA723116-4114-4842-B951-0800D7DEC312}" srcId="{6C64BAB2-7D73-47EA-A193-DC36216C9EDC}" destId="{BCCEBE98-5E30-4FAB-B831-D798D15F20A1}" srcOrd="0" destOrd="0" parTransId="{5FB2D250-7ABC-4F28-9DF1-366DF13F8477}" sibTransId="{678A0E79-46C2-4C5D-9230-A761DB144ED9}"/>
    <dgm:cxn modelId="{A2DC9CB5-89F5-4395-A435-CBE99C4D5C87}" type="presOf" srcId="{F142EA54-33D4-4D63-9508-47DD28608879}" destId="{7C1E1B3C-2B30-495F-850E-317CAD96FA21}" srcOrd="0" destOrd="0" presId="urn:microsoft.com/office/officeart/2005/8/layout/vProcess5"/>
    <dgm:cxn modelId="{5105E746-5047-4972-9304-80B20EC53DBD}" type="presOf" srcId="{BD290CF5-6E37-4CFC-B466-379F22D514A2}" destId="{2D86997E-50F7-4E3D-A65D-67E63CD20105}" srcOrd="0" destOrd="0" presId="urn:microsoft.com/office/officeart/2005/8/layout/vProcess5"/>
    <dgm:cxn modelId="{95C11861-95A1-46DC-9C2F-D046328F149E}" type="presOf" srcId="{ECCA8DEB-A6F3-4AEC-B89B-CF07A9DA2D81}" destId="{2908E418-38ED-4E66-A474-390C781ACF3E}" srcOrd="0" destOrd="0" presId="urn:microsoft.com/office/officeart/2005/8/layout/vProcess5"/>
    <dgm:cxn modelId="{40AD81DF-9035-46DE-BDE7-61FB9B98EA98}" type="presOf" srcId="{BF01D2FB-E1A1-457F-8421-FBD8C8DA5B5F}" destId="{29263815-471D-4EEF-B254-BA613952C81E}" srcOrd="1" destOrd="0" presId="urn:microsoft.com/office/officeart/2005/8/layout/vProcess5"/>
    <dgm:cxn modelId="{1DC4F01F-BCFB-42B2-84A9-4313D16082CD}" type="presOf" srcId="{BCCEBE98-5E30-4FAB-B831-D798D15F20A1}" destId="{9746B691-F59F-47FC-A077-203C2B6A1595}" srcOrd="1" destOrd="0" presId="urn:microsoft.com/office/officeart/2005/8/layout/vProcess5"/>
    <dgm:cxn modelId="{05C81E5E-354D-4D63-8FD0-DD73453806FC}" srcId="{6C64BAB2-7D73-47EA-A193-DC36216C9EDC}" destId="{BF01D2FB-E1A1-457F-8421-FBD8C8DA5B5F}" srcOrd="2" destOrd="0" parTransId="{7557E4CA-D32D-4C18-B7DB-1CB27DDAF07D}" sibTransId="{BD290CF5-6E37-4CFC-B466-379F22D514A2}"/>
    <dgm:cxn modelId="{328C00D1-80B1-4C39-B2B9-A6A3A9BB69B3}" type="presOf" srcId="{BF01D2FB-E1A1-457F-8421-FBD8C8DA5B5F}" destId="{03D7EBBA-125E-4469-A760-B9B946263A87}" srcOrd="0" destOrd="0" presId="urn:microsoft.com/office/officeart/2005/8/layout/vProcess5"/>
    <dgm:cxn modelId="{C2648F8B-DFC7-48D0-AE59-2E5171A254F4}" type="presOf" srcId="{6C64BAB2-7D73-47EA-A193-DC36216C9EDC}" destId="{1538181C-6BC8-444B-B9D9-3A9B70ABA526}" srcOrd="0" destOrd="0" presId="urn:microsoft.com/office/officeart/2005/8/layout/vProcess5"/>
    <dgm:cxn modelId="{F5E4C814-F769-4ABF-A4BE-5A3341FDEED2}" type="presOf" srcId="{ECCA8DEB-A6F3-4AEC-B89B-CF07A9DA2D81}" destId="{2AE6C5FF-E4C8-4D61-A324-F7559891B7E5}" srcOrd="1" destOrd="0" presId="urn:microsoft.com/office/officeart/2005/8/layout/vProcess5"/>
    <dgm:cxn modelId="{DF49693B-72E5-435C-B57A-6203C3C6D87E}" type="presOf" srcId="{678A0E79-46C2-4C5D-9230-A761DB144ED9}" destId="{A5E801F4-4D0A-42FA-A1CD-E01729ED85E9}" srcOrd="0" destOrd="0" presId="urn:microsoft.com/office/officeart/2005/8/layout/vProcess5"/>
    <dgm:cxn modelId="{B5EA0988-FECD-4534-8CF0-24B8812C5663}" srcId="{6C64BAB2-7D73-47EA-A193-DC36216C9EDC}" destId="{ECCA8DEB-A6F3-4AEC-B89B-CF07A9DA2D81}" srcOrd="3" destOrd="0" parTransId="{A98EFC6E-33E4-447E-9305-ECA43911E8E4}" sibTransId="{180C337A-39C3-43A7-9B55-7D8BACFCCF7A}"/>
    <dgm:cxn modelId="{E77F48BE-CC7E-4039-A858-694C27EB8B82}" type="presOf" srcId="{F142EA54-33D4-4D63-9508-47DD28608879}" destId="{74CADF0B-DDC7-4CFE-A5C8-DD001A76E57B}" srcOrd="1" destOrd="0" presId="urn:microsoft.com/office/officeart/2005/8/layout/vProcess5"/>
    <dgm:cxn modelId="{9E64060D-BC2E-4C53-8ECE-394E98C3230D}" srcId="{6C64BAB2-7D73-47EA-A193-DC36216C9EDC}" destId="{F142EA54-33D4-4D63-9508-47DD28608879}" srcOrd="1" destOrd="0" parTransId="{A946453D-D802-49F2-AE5F-D1683DBBAA61}" sibTransId="{3137BE68-44DE-4CA0-8570-C403DF5233FF}"/>
    <dgm:cxn modelId="{48CEE957-21F0-4883-9EDB-508EFD014BC8}" type="presOf" srcId="{3137BE68-44DE-4CA0-8570-C403DF5233FF}" destId="{F65A9EE3-C5A5-437B-851D-7B9795C54D21}" srcOrd="0" destOrd="0" presId="urn:microsoft.com/office/officeart/2005/8/layout/vProcess5"/>
    <dgm:cxn modelId="{C6804027-AEA9-4333-8A1F-BBBAA1A2226B}" type="presParOf" srcId="{1538181C-6BC8-444B-B9D9-3A9B70ABA526}" destId="{5B0EDEDE-5C8C-429F-92A0-10828FE63443}" srcOrd="0" destOrd="0" presId="urn:microsoft.com/office/officeart/2005/8/layout/vProcess5"/>
    <dgm:cxn modelId="{987964BB-8081-4B99-839F-7A8B9C03F64C}" type="presParOf" srcId="{1538181C-6BC8-444B-B9D9-3A9B70ABA526}" destId="{DFE32F6D-708C-4C34-A189-D0D4D20A97CB}" srcOrd="1" destOrd="0" presId="urn:microsoft.com/office/officeart/2005/8/layout/vProcess5"/>
    <dgm:cxn modelId="{F4B31BCF-00F8-428B-9AE0-819ED333FDDA}" type="presParOf" srcId="{1538181C-6BC8-444B-B9D9-3A9B70ABA526}" destId="{7C1E1B3C-2B30-495F-850E-317CAD96FA21}" srcOrd="2" destOrd="0" presId="urn:microsoft.com/office/officeart/2005/8/layout/vProcess5"/>
    <dgm:cxn modelId="{D2DA7900-A633-441A-874B-F7F95C932A4E}" type="presParOf" srcId="{1538181C-6BC8-444B-B9D9-3A9B70ABA526}" destId="{03D7EBBA-125E-4469-A760-B9B946263A87}" srcOrd="3" destOrd="0" presId="urn:microsoft.com/office/officeart/2005/8/layout/vProcess5"/>
    <dgm:cxn modelId="{FAA6B3B0-DF7D-4865-9862-3F98338F9060}" type="presParOf" srcId="{1538181C-6BC8-444B-B9D9-3A9B70ABA526}" destId="{2908E418-38ED-4E66-A474-390C781ACF3E}" srcOrd="4" destOrd="0" presId="urn:microsoft.com/office/officeart/2005/8/layout/vProcess5"/>
    <dgm:cxn modelId="{EAD4DE71-766D-47EA-B09F-D158191F8501}" type="presParOf" srcId="{1538181C-6BC8-444B-B9D9-3A9B70ABA526}" destId="{A5E801F4-4D0A-42FA-A1CD-E01729ED85E9}" srcOrd="5" destOrd="0" presId="urn:microsoft.com/office/officeart/2005/8/layout/vProcess5"/>
    <dgm:cxn modelId="{1E893855-01F8-4147-950F-81B77AD5A49C}" type="presParOf" srcId="{1538181C-6BC8-444B-B9D9-3A9B70ABA526}" destId="{F65A9EE3-C5A5-437B-851D-7B9795C54D21}" srcOrd="6" destOrd="0" presId="urn:microsoft.com/office/officeart/2005/8/layout/vProcess5"/>
    <dgm:cxn modelId="{4BC316D5-88DB-4845-9D62-4C0F0631F472}" type="presParOf" srcId="{1538181C-6BC8-444B-B9D9-3A9B70ABA526}" destId="{2D86997E-50F7-4E3D-A65D-67E63CD20105}" srcOrd="7" destOrd="0" presId="urn:microsoft.com/office/officeart/2005/8/layout/vProcess5"/>
    <dgm:cxn modelId="{8C6ACF4D-25D4-400E-91E6-B174E03CFAE5}" type="presParOf" srcId="{1538181C-6BC8-444B-B9D9-3A9B70ABA526}" destId="{9746B691-F59F-47FC-A077-203C2B6A1595}" srcOrd="8" destOrd="0" presId="urn:microsoft.com/office/officeart/2005/8/layout/vProcess5"/>
    <dgm:cxn modelId="{7E429355-D88A-4AE4-B075-E564DD2CA54F}" type="presParOf" srcId="{1538181C-6BC8-444B-B9D9-3A9B70ABA526}" destId="{74CADF0B-DDC7-4CFE-A5C8-DD001A76E57B}" srcOrd="9" destOrd="0" presId="urn:microsoft.com/office/officeart/2005/8/layout/vProcess5"/>
    <dgm:cxn modelId="{AE60308A-F9BE-41E8-A8D5-50BC86966EA5}" type="presParOf" srcId="{1538181C-6BC8-444B-B9D9-3A9B70ABA526}" destId="{29263815-471D-4EEF-B254-BA613952C81E}" srcOrd="10" destOrd="0" presId="urn:microsoft.com/office/officeart/2005/8/layout/vProcess5"/>
    <dgm:cxn modelId="{4820684C-08C3-4084-AEC8-8020F10526F2}" type="presParOf" srcId="{1538181C-6BC8-444B-B9D9-3A9B70ABA526}" destId="{2AE6C5FF-E4C8-4D61-A324-F7559891B7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4BAB2-7D73-47EA-A193-DC36216C9E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CEBE98-5E30-4FAB-B831-D798D15F20A1}">
      <dgm:prSet phldrT="[Texto]"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Modelo </a:t>
          </a:r>
          <a:r>
            <a:rPr lang="es-MX" dirty="0" err="1" smtClean="0">
              <a:solidFill>
                <a:srgbClr val="2D7A8F"/>
              </a:solidFill>
            </a:rPr>
            <a:t>semi</a:t>
          </a:r>
          <a:r>
            <a:rPr lang="es-MX" dirty="0" smtClean="0">
              <a:solidFill>
                <a:srgbClr val="2D7A8F"/>
              </a:solidFill>
            </a:rPr>
            <a:t>-empírico desarrollado por la Agencia Internacional de Energía Atómica</a:t>
          </a:r>
          <a:endParaRPr lang="es-MX" dirty="0">
            <a:solidFill>
              <a:srgbClr val="2D7A8F"/>
            </a:solidFill>
          </a:endParaRPr>
        </a:p>
      </dgm:t>
    </dgm:pt>
    <dgm:pt modelId="{5FB2D250-7ABC-4F28-9DF1-366DF13F8477}" type="parTrans" cxnId="{CA723116-4114-4842-B951-0800D7DEC312}">
      <dgm:prSet/>
      <dgm:spPr/>
      <dgm:t>
        <a:bodyPr/>
        <a:lstStyle/>
        <a:p>
          <a:endParaRPr lang="es-MX"/>
        </a:p>
      </dgm:t>
    </dgm:pt>
    <dgm:pt modelId="{678A0E79-46C2-4C5D-9230-A761DB144ED9}" type="sibTrans" cxnId="{CA723116-4114-4842-B951-0800D7DEC312}">
      <dgm:prSet/>
      <dgm:spPr>
        <a:solidFill>
          <a:srgbClr val="DD6909">
            <a:alpha val="90000"/>
          </a:srgbClr>
        </a:solidFill>
        <a:ln>
          <a:solidFill>
            <a:srgbClr val="DD6909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EA3A927F-6E5D-476C-9C96-9FD1ACBE23BE}">
      <dgm:prSet phldrT="[Texto]"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Considera coeficientes de ajuste de acuerdo a características de la planta y su entorno</a:t>
          </a:r>
          <a:endParaRPr lang="es-MX" dirty="0">
            <a:solidFill>
              <a:srgbClr val="2D7A8F"/>
            </a:solidFill>
          </a:endParaRPr>
        </a:p>
      </dgm:t>
    </dgm:pt>
    <dgm:pt modelId="{B7E5B3D7-8EC0-4EB5-892D-B2A2B92C04F8}" type="parTrans" cxnId="{E9D25E81-C714-47DF-8F5B-0C549B964E36}">
      <dgm:prSet/>
      <dgm:spPr/>
      <dgm:t>
        <a:bodyPr/>
        <a:lstStyle/>
        <a:p>
          <a:endParaRPr lang="es-MX"/>
        </a:p>
      </dgm:t>
    </dgm:pt>
    <dgm:pt modelId="{DA37A35B-2AF1-49DD-B64B-9F0880E11C23}" type="sibTrans" cxnId="{E9D25E81-C714-47DF-8F5B-0C549B964E36}">
      <dgm:prSet/>
      <dgm:spPr>
        <a:solidFill>
          <a:srgbClr val="DD6909">
            <a:alpha val="90000"/>
          </a:srgbClr>
        </a:solidFill>
        <a:ln>
          <a:solidFill>
            <a:srgbClr val="DD6909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3CD9DE3E-FF49-438F-9537-5BB1DD818B9F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Como punto de partida considera el modelo SUWM (Simple </a:t>
          </a:r>
          <a:r>
            <a:rPr lang="es-MX" dirty="0" err="1" smtClean="0">
              <a:solidFill>
                <a:srgbClr val="2D7A8F"/>
              </a:solidFill>
            </a:rPr>
            <a:t>Uniform</a:t>
          </a:r>
          <a:r>
            <a:rPr lang="es-MX" dirty="0" smtClean="0">
              <a:solidFill>
                <a:srgbClr val="2D7A8F"/>
              </a:solidFill>
            </a:rPr>
            <a:t> </a:t>
          </a:r>
          <a:r>
            <a:rPr lang="es-MX" dirty="0" err="1" smtClean="0">
              <a:solidFill>
                <a:srgbClr val="2D7A8F"/>
              </a:solidFill>
            </a:rPr>
            <a:t>World</a:t>
          </a:r>
          <a:r>
            <a:rPr lang="es-MX" dirty="0" smtClean="0">
              <a:solidFill>
                <a:srgbClr val="2D7A8F"/>
              </a:solidFill>
            </a:rPr>
            <a:t> </a:t>
          </a:r>
          <a:r>
            <a:rPr lang="es-MX" dirty="0" err="1" smtClean="0">
              <a:solidFill>
                <a:srgbClr val="2D7A8F"/>
              </a:solidFill>
            </a:rPr>
            <a:t>Model</a:t>
          </a:r>
          <a:r>
            <a:rPr lang="es-MX" dirty="0" smtClean="0">
              <a:solidFill>
                <a:srgbClr val="2D7A8F"/>
              </a:solidFill>
            </a:rPr>
            <a:t>)</a:t>
          </a:r>
          <a:endParaRPr lang="es-MX" dirty="0">
            <a:solidFill>
              <a:srgbClr val="2D7A8F"/>
            </a:solidFill>
          </a:endParaRPr>
        </a:p>
      </dgm:t>
    </dgm:pt>
    <dgm:pt modelId="{510B1185-E34E-4735-B643-9863F3631036}" type="parTrans" cxnId="{DF4DD65D-F7D4-4F24-BE5C-2E68D7EEB161}">
      <dgm:prSet/>
      <dgm:spPr/>
      <dgm:t>
        <a:bodyPr/>
        <a:lstStyle/>
        <a:p>
          <a:endParaRPr lang="es-MX"/>
        </a:p>
      </dgm:t>
    </dgm:pt>
    <dgm:pt modelId="{4FE34694-DAC6-468E-BF78-98DBC26C8D26}" type="sibTrans" cxnId="{DF4DD65D-F7D4-4F24-BE5C-2E68D7EEB161}">
      <dgm:prSet/>
      <dgm:spPr>
        <a:solidFill>
          <a:srgbClr val="DD6909">
            <a:alpha val="90000"/>
          </a:srgbClr>
        </a:solidFill>
        <a:ln>
          <a:solidFill>
            <a:srgbClr val="DD6909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F142EA54-33D4-4D63-9508-47DD28608879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Compuesto por tres niveles de estimación: básico, intermedio y superior</a:t>
          </a:r>
          <a:endParaRPr lang="es-MX" dirty="0">
            <a:solidFill>
              <a:srgbClr val="2D7A8F"/>
            </a:solidFill>
          </a:endParaRPr>
        </a:p>
      </dgm:t>
    </dgm:pt>
    <dgm:pt modelId="{A946453D-D802-49F2-AE5F-D1683DBBAA61}" type="parTrans" cxnId="{9E64060D-BC2E-4C53-8ECE-394E98C3230D}">
      <dgm:prSet/>
      <dgm:spPr/>
      <dgm:t>
        <a:bodyPr/>
        <a:lstStyle/>
        <a:p>
          <a:endParaRPr lang="es-MX"/>
        </a:p>
      </dgm:t>
    </dgm:pt>
    <dgm:pt modelId="{3137BE68-44DE-4CA0-8570-C403DF5233FF}" type="sibTrans" cxnId="{9E64060D-BC2E-4C53-8ECE-394E98C3230D}">
      <dgm:prSet/>
      <dgm:spPr>
        <a:solidFill>
          <a:srgbClr val="DD6909">
            <a:alpha val="90000"/>
          </a:srgbClr>
        </a:solidFill>
        <a:ln>
          <a:solidFill>
            <a:srgbClr val="DD6909">
              <a:alpha val="90000"/>
            </a:srgbClr>
          </a:solidFill>
        </a:ln>
      </dgm:spPr>
      <dgm:t>
        <a:bodyPr/>
        <a:lstStyle/>
        <a:p>
          <a:endParaRPr lang="es-MX"/>
        </a:p>
      </dgm:t>
    </dgm:pt>
    <dgm:pt modelId="{BF01D2FB-E1A1-457F-8421-FBD8C8DA5B5F}">
      <dgm:prSet/>
      <dgm:spPr>
        <a:noFill/>
        <a:ln>
          <a:solidFill>
            <a:srgbClr val="2D7A8F"/>
          </a:solidFill>
        </a:ln>
      </dgm:spPr>
      <dgm:t>
        <a:bodyPr/>
        <a:lstStyle/>
        <a:p>
          <a:r>
            <a:rPr lang="es-MX" dirty="0" smtClean="0">
              <a:solidFill>
                <a:srgbClr val="2D7A8F"/>
              </a:solidFill>
            </a:rPr>
            <a:t>QUERI intermedio es usado para calcular impactos locales (&lt;50 Km) y regionales (&lt;1,000 Km)</a:t>
          </a:r>
          <a:endParaRPr lang="es-MX" dirty="0">
            <a:solidFill>
              <a:srgbClr val="2D7A8F"/>
            </a:solidFill>
          </a:endParaRPr>
        </a:p>
      </dgm:t>
    </dgm:pt>
    <dgm:pt modelId="{7557E4CA-D32D-4C18-B7DB-1CB27DDAF07D}" type="parTrans" cxnId="{05C81E5E-354D-4D63-8FD0-DD73453806FC}">
      <dgm:prSet/>
      <dgm:spPr/>
      <dgm:t>
        <a:bodyPr/>
        <a:lstStyle/>
        <a:p>
          <a:endParaRPr lang="es-MX"/>
        </a:p>
      </dgm:t>
    </dgm:pt>
    <dgm:pt modelId="{BD290CF5-6E37-4CFC-B466-379F22D514A2}" type="sibTrans" cxnId="{05C81E5E-354D-4D63-8FD0-DD73453806FC}">
      <dgm:prSet/>
      <dgm:spPr/>
      <dgm:t>
        <a:bodyPr/>
        <a:lstStyle/>
        <a:p>
          <a:endParaRPr lang="es-MX"/>
        </a:p>
      </dgm:t>
    </dgm:pt>
    <dgm:pt modelId="{1538181C-6BC8-444B-B9D9-3A9B70ABA526}" type="pres">
      <dgm:prSet presAssocID="{6C64BAB2-7D73-47EA-A193-DC36216C9E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0EDEDE-5C8C-429F-92A0-10828FE63443}" type="pres">
      <dgm:prSet presAssocID="{6C64BAB2-7D73-47EA-A193-DC36216C9EDC}" presName="dummyMaxCanvas" presStyleCnt="0">
        <dgm:presLayoutVars/>
      </dgm:prSet>
      <dgm:spPr/>
    </dgm:pt>
    <dgm:pt modelId="{A6F8D43A-4152-45DD-A1F3-45239174B9B9}" type="pres">
      <dgm:prSet presAssocID="{6C64BAB2-7D73-47EA-A193-DC36216C9ED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70428-6249-4602-AA2A-876064D24C0E}" type="pres">
      <dgm:prSet presAssocID="{6C64BAB2-7D73-47EA-A193-DC36216C9ED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31412C-93E9-4724-B57E-D82EE2139F13}" type="pres">
      <dgm:prSet presAssocID="{6C64BAB2-7D73-47EA-A193-DC36216C9ED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CD8FD4-00B5-4055-8FFC-8D2096B0141A}" type="pres">
      <dgm:prSet presAssocID="{6C64BAB2-7D73-47EA-A193-DC36216C9ED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D0C958-A0BE-4949-ADD8-CC953542D9AC}" type="pres">
      <dgm:prSet presAssocID="{6C64BAB2-7D73-47EA-A193-DC36216C9ED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A908C6-C2B2-46A1-9FAB-5FAFCFF73F67}" type="pres">
      <dgm:prSet presAssocID="{6C64BAB2-7D73-47EA-A193-DC36216C9EDC}" presName="FiveConn_1-2" presStyleLbl="fgAccFollowNode1" presStyleIdx="0" presStyleCnt="4" custLinFactNeighborX="13491" custLinFactNeighborY="-60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54E36A-3E1E-4072-A0D5-B352BEAC51A8}" type="pres">
      <dgm:prSet presAssocID="{6C64BAB2-7D73-47EA-A193-DC36216C9EDC}" presName="FiveConn_2-3" presStyleLbl="fgAccFollowNode1" presStyleIdx="1" presStyleCnt="4" custLinFactNeighborX="13491" custLinFactNeighborY="-60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5FF78F-67DA-43FE-8CD6-82F6FD5E603A}" type="pres">
      <dgm:prSet presAssocID="{6C64BAB2-7D73-47EA-A193-DC36216C9EDC}" presName="FiveConn_3-4" presStyleLbl="fgAccFollowNode1" presStyleIdx="2" presStyleCnt="4" custLinFactNeighborX="13491" custLinFactNeighborY="-60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2D2D7E-D477-473B-A0A1-B7088F046B29}" type="pres">
      <dgm:prSet presAssocID="{6C64BAB2-7D73-47EA-A193-DC36216C9EDC}" presName="FiveConn_4-5" presStyleLbl="fgAccFollowNode1" presStyleIdx="3" presStyleCnt="4" custLinFactNeighborX="13491" custLinFactNeighborY="-60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D753C8-7378-4DF0-B6B0-C6CD641F1AA9}" type="pres">
      <dgm:prSet presAssocID="{6C64BAB2-7D73-47EA-A193-DC36216C9ED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8DD85-ED8B-46BB-889A-15DD1F8C5238}" type="pres">
      <dgm:prSet presAssocID="{6C64BAB2-7D73-47EA-A193-DC36216C9ED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6FC699-5346-4569-B727-58CE55074487}" type="pres">
      <dgm:prSet presAssocID="{6C64BAB2-7D73-47EA-A193-DC36216C9ED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5763FF-AB80-4DEF-A4A4-F7A6F91DA6E8}" type="pres">
      <dgm:prSet presAssocID="{6C64BAB2-7D73-47EA-A193-DC36216C9ED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092451-E55C-411F-B419-2B9A598C737A}" type="pres">
      <dgm:prSet presAssocID="{6C64BAB2-7D73-47EA-A193-DC36216C9ED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47506E-71C8-4021-B01D-882F64ECD471}" type="presOf" srcId="{EA3A927F-6E5D-476C-9C96-9FD1ACBE23BE}" destId="{48C70428-6249-4602-AA2A-876064D24C0E}" srcOrd="0" destOrd="0" presId="urn:microsoft.com/office/officeart/2005/8/layout/vProcess5"/>
    <dgm:cxn modelId="{ECCC91A2-19E1-4401-BF41-0F326FD735CA}" type="presOf" srcId="{6C64BAB2-7D73-47EA-A193-DC36216C9EDC}" destId="{1538181C-6BC8-444B-B9D9-3A9B70ABA526}" srcOrd="0" destOrd="0" presId="urn:microsoft.com/office/officeart/2005/8/layout/vProcess5"/>
    <dgm:cxn modelId="{D335BEF4-0E62-4D66-8506-BBB5D79C4B39}" type="presOf" srcId="{EA3A927F-6E5D-476C-9C96-9FD1ACBE23BE}" destId="{7448DD85-ED8B-46BB-889A-15DD1F8C5238}" srcOrd="1" destOrd="0" presId="urn:microsoft.com/office/officeart/2005/8/layout/vProcess5"/>
    <dgm:cxn modelId="{5B9C0A38-E167-4FB0-B598-E80913CDAB6C}" type="presOf" srcId="{DA37A35B-2AF1-49DD-B64B-9F0880E11C23}" destId="{9254E36A-3E1E-4072-A0D5-B352BEAC51A8}" srcOrd="0" destOrd="0" presId="urn:microsoft.com/office/officeart/2005/8/layout/vProcess5"/>
    <dgm:cxn modelId="{49A56D88-D3B4-4C43-947F-D6BDABF778E9}" type="presOf" srcId="{F142EA54-33D4-4D63-9508-47DD28608879}" destId="{7B31412C-93E9-4724-B57E-D82EE2139F13}" srcOrd="0" destOrd="0" presId="urn:microsoft.com/office/officeart/2005/8/layout/vProcess5"/>
    <dgm:cxn modelId="{805BA7DF-F123-46ED-B6B9-62F41E767DE4}" type="presOf" srcId="{678A0E79-46C2-4C5D-9230-A761DB144ED9}" destId="{53A908C6-C2B2-46A1-9FAB-5FAFCFF73F67}" srcOrd="0" destOrd="0" presId="urn:microsoft.com/office/officeart/2005/8/layout/vProcess5"/>
    <dgm:cxn modelId="{4A583C64-AD97-4A77-8E91-3CAFA14EA7BE}" type="presOf" srcId="{4FE34694-DAC6-468E-BF78-98DBC26C8D26}" destId="{B62D2D7E-D477-473B-A0A1-B7088F046B29}" srcOrd="0" destOrd="0" presId="urn:microsoft.com/office/officeart/2005/8/layout/vProcess5"/>
    <dgm:cxn modelId="{BF2B7EE3-FC21-4ECA-B31D-C990BE86DF16}" type="presOf" srcId="{3CD9DE3E-FF49-438F-9537-5BB1DD818B9F}" destId="{E05763FF-AB80-4DEF-A4A4-F7A6F91DA6E8}" srcOrd="1" destOrd="0" presId="urn:microsoft.com/office/officeart/2005/8/layout/vProcess5"/>
    <dgm:cxn modelId="{1D968917-25BA-4DE6-A069-005A06158B2D}" type="presOf" srcId="{BCCEBE98-5E30-4FAB-B831-D798D15F20A1}" destId="{58D753C8-7378-4DF0-B6B0-C6CD641F1AA9}" srcOrd="1" destOrd="0" presId="urn:microsoft.com/office/officeart/2005/8/layout/vProcess5"/>
    <dgm:cxn modelId="{05C81E5E-354D-4D63-8FD0-DD73453806FC}" srcId="{6C64BAB2-7D73-47EA-A193-DC36216C9EDC}" destId="{BF01D2FB-E1A1-457F-8421-FBD8C8DA5B5F}" srcOrd="4" destOrd="0" parTransId="{7557E4CA-D32D-4C18-B7DB-1CB27DDAF07D}" sibTransId="{BD290CF5-6E37-4CFC-B466-379F22D514A2}"/>
    <dgm:cxn modelId="{E9D25E81-C714-47DF-8F5B-0C549B964E36}" srcId="{6C64BAB2-7D73-47EA-A193-DC36216C9EDC}" destId="{EA3A927F-6E5D-476C-9C96-9FD1ACBE23BE}" srcOrd="1" destOrd="0" parTransId="{B7E5B3D7-8EC0-4EB5-892D-B2A2B92C04F8}" sibTransId="{DA37A35B-2AF1-49DD-B64B-9F0880E11C23}"/>
    <dgm:cxn modelId="{35C608E9-6896-46BD-83B3-0E77B609A780}" type="presOf" srcId="{BF01D2FB-E1A1-457F-8421-FBD8C8DA5B5F}" destId="{44D0C958-A0BE-4949-ADD8-CC953542D9AC}" srcOrd="0" destOrd="0" presId="urn:microsoft.com/office/officeart/2005/8/layout/vProcess5"/>
    <dgm:cxn modelId="{BA60FBD0-6E84-4D82-BF7E-4DD942F63841}" type="presOf" srcId="{F142EA54-33D4-4D63-9508-47DD28608879}" destId="{C36FC699-5346-4569-B727-58CE55074487}" srcOrd="1" destOrd="0" presId="urn:microsoft.com/office/officeart/2005/8/layout/vProcess5"/>
    <dgm:cxn modelId="{64EAAB52-51A5-4867-9263-7458AE6DABE4}" type="presOf" srcId="{3137BE68-44DE-4CA0-8570-C403DF5233FF}" destId="{915FF78F-67DA-43FE-8CD6-82F6FD5E603A}" srcOrd="0" destOrd="0" presId="urn:microsoft.com/office/officeart/2005/8/layout/vProcess5"/>
    <dgm:cxn modelId="{EE15A189-DE88-47D3-A9A3-06C90E527AE3}" type="presOf" srcId="{3CD9DE3E-FF49-438F-9537-5BB1DD818B9F}" destId="{9ECD8FD4-00B5-4055-8FFC-8D2096B0141A}" srcOrd="0" destOrd="0" presId="urn:microsoft.com/office/officeart/2005/8/layout/vProcess5"/>
    <dgm:cxn modelId="{627C4D0E-4774-4F3A-9586-DA20C77B9C76}" type="presOf" srcId="{BCCEBE98-5E30-4FAB-B831-D798D15F20A1}" destId="{A6F8D43A-4152-45DD-A1F3-45239174B9B9}" srcOrd="0" destOrd="0" presId="urn:microsoft.com/office/officeart/2005/8/layout/vProcess5"/>
    <dgm:cxn modelId="{DF4DD65D-F7D4-4F24-BE5C-2E68D7EEB161}" srcId="{6C64BAB2-7D73-47EA-A193-DC36216C9EDC}" destId="{3CD9DE3E-FF49-438F-9537-5BB1DD818B9F}" srcOrd="3" destOrd="0" parTransId="{510B1185-E34E-4735-B643-9863F3631036}" sibTransId="{4FE34694-DAC6-468E-BF78-98DBC26C8D26}"/>
    <dgm:cxn modelId="{9E64060D-BC2E-4C53-8ECE-394E98C3230D}" srcId="{6C64BAB2-7D73-47EA-A193-DC36216C9EDC}" destId="{F142EA54-33D4-4D63-9508-47DD28608879}" srcOrd="2" destOrd="0" parTransId="{A946453D-D802-49F2-AE5F-D1683DBBAA61}" sibTransId="{3137BE68-44DE-4CA0-8570-C403DF5233FF}"/>
    <dgm:cxn modelId="{CA723116-4114-4842-B951-0800D7DEC312}" srcId="{6C64BAB2-7D73-47EA-A193-DC36216C9EDC}" destId="{BCCEBE98-5E30-4FAB-B831-D798D15F20A1}" srcOrd="0" destOrd="0" parTransId="{5FB2D250-7ABC-4F28-9DF1-366DF13F8477}" sibTransId="{678A0E79-46C2-4C5D-9230-A761DB144ED9}"/>
    <dgm:cxn modelId="{787F12EA-94A4-4A43-95A1-2E6AE0889008}" type="presOf" srcId="{BF01D2FB-E1A1-457F-8421-FBD8C8DA5B5F}" destId="{B0092451-E55C-411F-B419-2B9A598C737A}" srcOrd="1" destOrd="0" presId="urn:microsoft.com/office/officeart/2005/8/layout/vProcess5"/>
    <dgm:cxn modelId="{F72C8A05-9A43-41B5-81FA-5E9E037120D1}" type="presParOf" srcId="{1538181C-6BC8-444B-B9D9-3A9B70ABA526}" destId="{5B0EDEDE-5C8C-429F-92A0-10828FE63443}" srcOrd="0" destOrd="0" presId="urn:microsoft.com/office/officeart/2005/8/layout/vProcess5"/>
    <dgm:cxn modelId="{23AC5C51-6E93-4C97-9F91-831FAB7BD03B}" type="presParOf" srcId="{1538181C-6BC8-444B-B9D9-3A9B70ABA526}" destId="{A6F8D43A-4152-45DD-A1F3-45239174B9B9}" srcOrd="1" destOrd="0" presId="urn:microsoft.com/office/officeart/2005/8/layout/vProcess5"/>
    <dgm:cxn modelId="{89F5B387-FCA9-46C5-904F-948F28D79A3B}" type="presParOf" srcId="{1538181C-6BC8-444B-B9D9-3A9B70ABA526}" destId="{48C70428-6249-4602-AA2A-876064D24C0E}" srcOrd="2" destOrd="0" presId="urn:microsoft.com/office/officeart/2005/8/layout/vProcess5"/>
    <dgm:cxn modelId="{18B1A8E9-C9F3-4AB6-B1DB-5F5C04492148}" type="presParOf" srcId="{1538181C-6BC8-444B-B9D9-3A9B70ABA526}" destId="{7B31412C-93E9-4724-B57E-D82EE2139F13}" srcOrd="3" destOrd="0" presId="urn:microsoft.com/office/officeart/2005/8/layout/vProcess5"/>
    <dgm:cxn modelId="{1B78BC54-0031-4471-96F2-E90E67808CE6}" type="presParOf" srcId="{1538181C-6BC8-444B-B9D9-3A9B70ABA526}" destId="{9ECD8FD4-00B5-4055-8FFC-8D2096B0141A}" srcOrd="4" destOrd="0" presId="urn:microsoft.com/office/officeart/2005/8/layout/vProcess5"/>
    <dgm:cxn modelId="{C74D9D38-98E9-46AD-8267-89A123B40B5C}" type="presParOf" srcId="{1538181C-6BC8-444B-B9D9-3A9B70ABA526}" destId="{44D0C958-A0BE-4949-ADD8-CC953542D9AC}" srcOrd="5" destOrd="0" presId="urn:microsoft.com/office/officeart/2005/8/layout/vProcess5"/>
    <dgm:cxn modelId="{FBE9EC7E-B1E0-4924-9029-B3056D4C405A}" type="presParOf" srcId="{1538181C-6BC8-444B-B9D9-3A9B70ABA526}" destId="{53A908C6-C2B2-46A1-9FAB-5FAFCFF73F67}" srcOrd="6" destOrd="0" presId="urn:microsoft.com/office/officeart/2005/8/layout/vProcess5"/>
    <dgm:cxn modelId="{87932426-6D2F-4374-9755-79DE9D360222}" type="presParOf" srcId="{1538181C-6BC8-444B-B9D9-3A9B70ABA526}" destId="{9254E36A-3E1E-4072-A0D5-B352BEAC51A8}" srcOrd="7" destOrd="0" presId="urn:microsoft.com/office/officeart/2005/8/layout/vProcess5"/>
    <dgm:cxn modelId="{F34D9C37-783C-4B14-99B2-29E178ACBD22}" type="presParOf" srcId="{1538181C-6BC8-444B-B9D9-3A9B70ABA526}" destId="{915FF78F-67DA-43FE-8CD6-82F6FD5E603A}" srcOrd="8" destOrd="0" presId="urn:microsoft.com/office/officeart/2005/8/layout/vProcess5"/>
    <dgm:cxn modelId="{A91C62AE-3D48-4328-8143-7D704874DFD5}" type="presParOf" srcId="{1538181C-6BC8-444B-B9D9-3A9B70ABA526}" destId="{B62D2D7E-D477-473B-A0A1-B7088F046B29}" srcOrd="9" destOrd="0" presId="urn:microsoft.com/office/officeart/2005/8/layout/vProcess5"/>
    <dgm:cxn modelId="{D166A386-BF70-4E3C-9D3A-E431625FA0C8}" type="presParOf" srcId="{1538181C-6BC8-444B-B9D9-3A9B70ABA526}" destId="{58D753C8-7378-4DF0-B6B0-C6CD641F1AA9}" srcOrd="10" destOrd="0" presId="urn:microsoft.com/office/officeart/2005/8/layout/vProcess5"/>
    <dgm:cxn modelId="{054F9A6A-4A1F-44B4-8510-80E6F6AD6AFC}" type="presParOf" srcId="{1538181C-6BC8-444B-B9D9-3A9B70ABA526}" destId="{7448DD85-ED8B-46BB-889A-15DD1F8C5238}" srcOrd="11" destOrd="0" presId="urn:microsoft.com/office/officeart/2005/8/layout/vProcess5"/>
    <dgm:cxn modelId="{2DC9F684-617D-4EFE-8592-F92C05F3B116}" type="presParOf" srcId="{1538181C-6BC8-444B-B9D9-3A9B70ABA526}" destId="{C36FC699-5346-4569-B727-58CE55074487}" srcOrd="12" destOrd="0" presId="urn:microsoft.com/office/officeart/2005/8/layout/vProcess5"/>
    <dgm:cxn modelId="{BC2A6F21-C470-4C7D-89CC-F23FFE84953D}" type="presParOf" srcId="{1538181C-6BC8-444B-B9D9-3A9B70ABA526}" destId="{E05763FF-AB80-4DEF-A4A4-F7A6F91DA6E8}" srcOrd="13" destOrd="0" presId="urn:microsoft.com/office/officeart/2005/8/layout/vProcess5"/>
    <dgm:cxn modelId="{DFD28651-7140-4E50-A6AA-0190BAF14230}" type="presParOf" srcId="{1538181C-6BC8-444B-B9D9-3A9B70ABA526}" destId="{B0092451-E55C-411F-B419-2B9A598C73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90815-89B9-450D-A407-55A430F862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F03DE4-48EE-45F6-A8F3-8E0822C96298}">
      <dgm:prSet phldrT="[Texto]" custT="1"/>
      <dgm:spPr>
        <a:solidFill>
          <a:srgbClr val="2D7A8F"/>
        </a:solidFill>
      </dgm:spPr>
      <dgm:t>
        <a:bodyPr/>
        <a:lstStyle/>
        <a:p>
          <a:r>
            <a:rPr lang="es-MX" sz="1800"/>
            <a:t>Manual</a:t>
          </a:r>
        </a:p>
      </dgm:t>
    </dgm:pt>
    <dgm:pt modelId="{836A5C9F-1B48-4AFA-910D-6E9969343AD4}" type="parTrans" cxnId="{DED316D9-81F1-4069-AF87-D2F923F92FFC}">
      <dgm:prSet/>
      <dgm:spPr/>
      <dgm:t>
        <a:bodyPr/>
        <a:lstStyle/>
        <a:p>
          <a:endParaRPr lang="es-MX" sz="1400"/>
        </a:p>
      </dgm:t>
    </dgm:pt>
    <dgm:pt modelId="{C6F5442C-7AB4-400D-A6C0-76215919167F}" type="sibTrans" cxnId="{DED316D9-81F1-4069-AF87-D2F923F92FFC}">
      <dgm:prSet/>
      <dgm:spPr/>
      <dgm:t>
        <a:bodyPr/>
        <a:lstStyle/>
        <a:p>
          <a:endParaRPr lang="es-MX" sz="1400"/>
        </a:p>
      </dgm:t>
    </dgm:pt>
    <dgm:pt modelId="{CE8DF11B-DCDE-483D-A43B-0118AEFDDBCF}">
      <dgm:prSet phldrT="[Texto]" custT="1"/>
      <dgm:spPr>
        <a:solidFill>
          <a:srgbClr val="2D7A8F"/>
        </a:solidFill>
      </dgm:spPr>
      <dgm:t>
        <a:bodyPr/>
        <a:lstStyle/>
        <a:p>
          <a:r>
            <a:rPr lang="es-MX" sz="1800" dirty="0"/>
            <a:t>Principal</a:t>
          </a:r>
        </a:p>
      </dgm:t>
    </dgm:pt>
    <dgm:pt modelId="{ECBFADEB-7A1F-4A71-BAB6-E148CAFF81D5}" type="parTrans" cxnId="{A685869F-8A8A-443E-8A39-52869606DA3C}">
      <dgm:prSet/>
      <dgm:spPr/>
      <dgm:t>
        <a:bodyPr/>
        <a:lstStyle/>
        <a:p>
          <a:endParaRPr lang="es-MX" sz="1400"/>
        </a:p>
      </dgm:t>
    </dgm:pt>
    <dgm:pt modelId="{99B5E1C6-E963-424D-A658-B23BC432292A}" type="sibTrans" cxnId="{A685869F-8A8A-443E-8A39-52869606DA3C}">
      <dgm:prSet/>
      <dgm:spPr/>
      <dgm:t>
        <a:bodyPr/>
        <a:lstStyle/>
        <a:p>
          <a:endParaRPr lang="es-MX" sz="1400"/>
        </a:p>
      </dgm:t>
    </dgm:pt>
    <dgm:pt modelId="{8E217650-0146-4FA2-9669-01D2943CEF76}">
      <dgm:prSet phldrT="[Texto]" custT="1"/>
      <dgm:spPr>
        <a:solidFill>
          <a:srgbClr val="2D7A8F"/>
        </a:solidFill>
      </dgm:spPr>
      <dgm:t>
        <a:bodyPr/>
        <a:lstStyle/>
        <a:p>
          <a:r>
            <a:rPr lang="es-MX" sz="1800"/>
            <a:t>Base Localidades</a:t>
          </a:r>
        </a:p>
      </dgm:t>
    </dgm:pt>
    <dgm:pt modelId="{7465CCB8-F943-4B7F-8533-7FD6617F1259}" type="parTrans" cxnId="{8325DD49-9BC3-45EA-885A-C136820F75C5}">
      <dgm:prSet/>
      <dgm:spPr/>
      <dgm:t>
        <a:bodyPr/>
        <a:lstStyle/>
        <a:p>
          <a:endParaRPr lang="es-MX" sz="1400"/>
        </a:p>
      </dgm:t>
    </dgm:pt>
    <dgm:pt modelId="{4F433586-E104-4C3C-805A-004E37D5A3F8}" type="sibTrans" cxnId="{8325DD49-9BC3-45EA-885A-C136820F75C5}">
      <dgm:prSet/>
      <dgm:spPr/>
      <dgm:t>
        <a:bodyPr/>
        <a:lstStyle/>
        <a:p>
          <a:endParaRPr lang="es-MX" sz="1400"/>
        </a:p>
      </dgm:t>
    </dgm:pt>
    <dgm:pt modelId="{D85A4594-D5EB-4A1B-9AB9-C7AAAC63CC8D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Breve guía para hacer buen uso de la calculadora</a:t>
          </a:r>
        </a:p>
      </dgm:t>
    </dgm:pt>
    <dgm:pt modelId="{9E8657F1-0C1B-4A65-ABEE-9A018B6517E4}" type="parTrans" cxnId="{6075AB43-0FC1-4316-92EE-241D6578AD70}">
      <dgm:prSet/>
      <dgm:spPr/>
      <dgm:t>
        <a:bodyPr/>
        <a:lstStyle/>
        <a:p>
          <a:endParaRPr lang="es-MX" sz="1400"/>
        </a:p>
      </dgm:t>
    </dgm:pt>
    <dgm:pt modelId="{D271CA73-BB06-4DF8-B81C-B760B1808A03}" type="sibTrans" cxnId="{6075AB43-0FC1-4316-92EE-241D6578AD70}">
      <dgm:prSet/>
      <dgm:spPr/>
      <dgm:t>
        <a:bodyPr/>
        <a:lstStyle/>
        <a:p>
          <a:endParaRPr lang="es-MX" sz="1400"/>
        </a:p>
      </dgm:t>
    </dgm:pt>
    <dgm:pt modelId="{54AA16C9-112B-4F03-8727-7F5AB05CEE40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Menciona como hacer consultas, revisar información y función de los botones</a:t>
          </a:r>
        </a:p>
      </dgm:t>
    </dgm:pt>
    <dgm:pt modelId="{DC7B0F91-2B42-427A-B9AA-B7E442E0C165}" type="parTrans" cxnId="{C0FD0100-3AD5-405C-B020-F8C474C329BF}">
      <dgm:prSet/>
      <dgm:spPr/>
      <dgm:t>
        <a:bodyPr/>
        <a:lstStyle/>
        <a:p>
          <a:endParaRPr lang="es-MX" sz="1400"/>
        </a:p>
      </dgm:t>
    </dgm:pt>
    <dgm:pt modelId="{41063D15-4AA3-402C-9C2A-31FEE7A7C56C}" type="sibTrans" cxnId="{C0FD0100-3AD5-405C-B020-F8C474C329BF}">
      <dgm:prSet/>
      <dgm:spPr/>
      <dgm:t>
        <a:bodyPr/>
        <a:lstStyle/>
        <a:p>
          <a:endParaRPr lang="es-MX" sz="1400"/>
        </a:p>
      </dgm:t>
    </dgm:pt>
    <dgm:pt modelId="{9BCE999E-E87E-4F40-A769-9F19EC61AB13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Hoja control, permite hacer las consultas, revisar los mapas guía y despliegue de resultados</a:t>
          </a:r>
        </a:p>
      </dgm:t>
    </dgm:pt>
    <dgm:pt modelId="{5FC6B17F-1066-4809-BF6F-AF2A28523E62}" type="parTrans" cxnId="{0F9941CB-6DD3-4EEC-A47A-16AB27F7CC89}">
      <dgm:prSet/>
      <dgm:spPr/>
      <dgm:t>
        <a:bodyPr/>
        <a:lstStyle/>
        <a:p>
          <a:endParaRPr lang="es-MX" sz="1400"/>
        </a:p>
      </dgm:t>
    </dgm:pt>
    <dgm:pt modelId="{38C4069C-AE35-4CA3-AEF1-33DC4A8273F6}" type="sibTrans" cxnId="{0F9941CB-6DD3-4EEC-A47A-16AB27F7CC89}">
      <dgm:prSet/>
      <dgm:spPr/>
      <dgm:t>
        <a:bodyPr/>
        <a:lstStyle/>
        <a:p>
          <a:endParaRPr lang="es-MX" sz="1400"/>
        </a:p>
      </dgm:t>
    </dgm:pt>
    <dgm:pt modelId="{E5265449-D449-479E-8428-86736A95072E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Información de población, vegetación y fronteras de las 2,133 zonas en las que se dividió el territorio nacional</a:t>
          </a:r>
        </a:p>
      </dgm:t>
    </dgm:pt>
    <dgm:pt modelId="{F37A584F-E6BE-4EDF-ABFB-F39B40DCD9CB}" type="parTrans" cxnId="{7A0D6357-054C-4A06-92EE-A0E301F64CD0}">
      <dgm:prSet/>
      <dgm:spPr/>
      <dgm:t>
        <a:bodyPr/>
        <a:lstStyle/>
        <a:p>
          <a:endParaRPr lang="es-MX" sz="1400"/>
        </a:p>
      </dgm:t>
    </dgm:pt>
    <dgm:pt modelId="{575472BC-5F06-426F-9424-CEECF698DC10}" type="sibTrans" cxnId="{7A0D6357-054C-4A06-92EE-A0E301F64CD0}">
      <dgm:prSet/>
      <dgm:spPr/>
      <dgm:t>
        <a:bodyPr/>
        <a:lstStyle/>
        <a:p>
          <a:endParaRPr lang="es-MX" sz="1400"/>
        </a:p>
      </dgm:t>
    </dgm:pt>
    <dgm:pt modelId="{142DB8C7-FCF8-449A-A04D-C8635C22B7AE}">
      <dgm:prSet custT="1"/>
      <dgm:spPr>
        <a:solidFill>
          <a:srgbClr val="2D7A8F"/>
        </a:solidFill>
      </dgm:spPr>
      <dgm:t>
        <a:bodyPr/>
        <a:lstStyle/>
        <a:p>
          <a:r>
            <a:rPr lang="es-MX" sz="1800"/>
            <a:t>Cálculos &amp; Supuestos</a:t>
          </a:r>
        </a:p>
      </dgm:t>
    </dgm:pt>
    <dgm:pt modelId="{2C4F8486-5361-454E-A4BF-7F5E7A5F2D17}" type="parTrans" cxnId="{CCDC6B1A-8727-45F7-A673-2768F75C7E94}">
      <dgm:prSet/>
      <dgm:spPr/>
      <dgm:t>
        <a:bodyPr/>
        <a:lstStyle/>
        <a:p>
          <a:endParaRPr lang="es-MX" sz="1400"/>
        </a:p>
      </dgm:t>
    </dgm:pt>
    <dgm:pt modelId="{8167EE53-452B-4045-89DB-69E1908B25A2}" type="sibTrans" cxnId="{CCDC6B1A-8727-45F7-A673-2768F75C7E94}">
      <dgm:prSet/>
      <dgm:spPr/>
      <dgm:t>
        <a:bodyPr/>
        <a:lstStyle/>
        <a:p>
          <a:endParaRPr lang="es-MX" sz="1400"/>
        </a:p>
      </dgm:t>
    </dgm:pt>
    <dgm:pt modelId="{2836EB6E-3884-4D3A-B8D9-690F2D07EBB8}">
      <dgm:prSet custT="1"/>
      <dgm:spPr>
        <a:solidFill>
          <a:srgbClr val="2D7A8F"/>
        </a:solidFill>
      </dgm:spPr>
      <dgm:t>
        <a:bodyPr/>
        <a:lstStyle/>
        <a:p>
          <a:r>
            <a:rPr lang="es-MX" sz="1800"/>
            <a:t>Formulario</a:t>
          </a:r>
        </a:p>
      </dgm:t>
    </dgm:pt>
    <dgm:pt modelId="{64A253BC-19A1-4ECB-8280-D0046D0EF298}" type="parTrans" cxnId="{C10CE207-765C-444E-B979-8DC9FD50F305}">
      <dgm:prSet/>
      <dgm:spPr/>
      <dgm:t>
        <a:bodyPr/>
        <a:lstStyle/>
        <a:p>
          <a:endParaRPr lang="es-MX" sz="1400"/>
        </a:p>
      </dgm:t>
    </dgm:pt>
    <dgm:pt modelId="{53F0F9F2-0C64-45DC-B079-21716F1B9CAB}" type="sibTrans" cxnId="{C10CE207-765C-444E-B979-8DC9FD50F305}">
      <dgm:prSet/>
      <dgm:spPr/>
      <dgm:t>
        <a:bodyPr/>
        <a:lstStyle/>
        <a:p>
          <a:endParaRPr lang="es-MX" sz="1400"/>
        </a:p>
      </dgm:t>
    </dgm:pt>
    <dgm:pt modelId="{B69A329D-8631-45EF-962D-897FCAEF16D6}">
      <dgm:prSet custT="1"/>
      <dgm:spPr>
        <a:solidFill>
          <a:srgbClr val="2D7A8F"/>
        </a:solidFill>
      </dgm:spPr>
      <dgm:t>
        <a:bodyPr/>
        <a:lstStyle/>
        <a:p>
          <a:r>
            <a:rPr lang="es-MX" sz="1800"/>
            <a:t>Imágenes </a:t>
          </a:r>
        </a:p>
      </dgm:t>
    </dgm:pt>
    <dgm:pt modelId="{93F7AF3C-105F-4FC2-8891-FB0F09511BE0}" type="parTrans" cxnId="{72F7A12C-D68B-4D16-9F4A-AF5C361E92EB}">
      <dgm:prSet/>
      <dgm:spPr/>
      <dgm:t>
        <a:bodyPr/>
        <a:lstStyle/>
        <a:p>
          <a:endParaRPr lang="es-MX" sz="1400"/>
        </a:p>
      </dgm:t>
    </dgm:pt>
    <dgm:pt modelId="{E5D1F9D4-3A40-43F6-ABFC-19F0F4FD47E4}" type="sibTrans" cxnId="{72F7A12C-D68B-4D16-9F4A-AF5C361E92EB}">
      <dgm:prSet/>
      <dgm:spPr/>
      <dgm:t>
        <a:bodyPr/>
        <a:lstStyle/>
        <a:p>
          <a:endParaRPr lang="es-MX" sz="1400"/>
        </a:p>
      </dgm:t>
    </dgm:pt>
    <dgm:pt modelId="{5847C38F-6D47-45AD-A61B-D5EBE50289AB}">
      <dgm:prSet custT="1"/>
      <dgm:spPr>
        <a:solidFill>
          <a:srgbClr val="2D7A8F"/>
        </a:solidFill>
      </dgm:spPr>
      <dgm:t>
        <a:bodyPr/>
        <a:lstStyle/>
        <a:p>
          <a:r>
            <a:rPr lang="es-MX" sz="1800"/>
            <a:t>Resultados</a:t>
          </a:r>
        </a:p>
      </dgm:t>
    </dgm:pt>
    <dgm:pt modelId="{762F3769-F34D-4FE1-91C9-A8316121F022}" type="parTrans" cxnId="{5DE5A66C-91EB-457D-9634-86F563A5FFEF}">
      <dgm:prSet/>
      <dgm:spPr/>
      <dgm:t>
        <a:bodyPr/>
        <a:lstStyle/>
        <a:p>
          <a:endParaRPr lang="es-MX" sz="1400"/>
        </a:p>
      </dgm:t>
    </dgm:pt>
    <dgm:pt modelId="{86C99886-6A34-4F53-9189-329038268DAA}" type="sibTrans" cxnId="{5DE5A66C-91EB-457D-9634-86F563A5FFEF}">
      <dgm:prSet/>
      <dgm:spPr/>
      <dgm:t>
        <a:bodyPr/>
        <a:lstStyle/>
        <a:p>
          <a:endParaRPr lang="es-MX" sz="1400"/>
        </a:p>
      </dgm:t>
    </dgm:pt>
    <dgm:pt modelId="{3F43484B-8F46-4A96-93A0-2EA3FB2FD5BB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Supuestos con fuente y cálculos </a:t>
          </a:r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desglosados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6CF5C6-84EF-4664-AEF2-CD499801BEC4}" type="parTrans" cxnId="{6EA467C2-21CD-4031-BE0F-BCB7EB70B8A4}">
      <dgm:prSet/>
      <dgm:spPr/>
      <dgm:t>
        <a:bodyPr/>
        <a:lstStyle/>
        <a:p>
          <a:endParaRPr lang="es-MX" sz="1400"/>
        </a:p>
      </dgm:t>
    </dgm:pt>
    <dgm:pt modelId="{EC701AA6-A911-457B-AE50-5AA83FF504A7}" type="sibTrans" cxnId="{6EA467C2-21CD-4031-BE0F-BCB7EB70B8A4}">
      <dgm:prSet/>
      <dgm:spPr/>
      <dgm:t>
        <a:bodyPr/>
        <a:lstStyle/>
        <a:p>
          <a:endParaRPr lang="es-MX" sz="1400"/>
        </a:p>
      </dgm:t>
    </dgm:pt>
    <dgm:pt modelId="{EAC0CE70-BBD8-4C50-960C-33F75A7AB191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Fórmulas,  metodología y nombre de las variables empleadas, todo dividido por tipo de externalidad </a:t>
          </a:r>
        </a:p>
      </dgm:t>
    </dgm:pt>
    <dgm:pt modelId="{50DF9755-CD87-4AAB-B78A-72A07DC19475}" type="parTrans" cxnId="{6CBCC64D-3D23-4B53-961F-A76B0E91F647}">
      <dgm:prSet/>
      <dgm:spPr/>
      <dgm:t>
        <a:bodyPr/>
        <a:lstStyle/>
        <a:p>
          <a:endParaRPr lang="es-MX" sz="1400"/>
        </a:p>
      </dgm:t>
    </dgm:pt>
    <dgm:pt modelId="{2AA7782D-9A51-43B3-BC41-34AA097DE47B}" type="sibTrans" cxnId="{6CBCC64D-3D23-4B53-961F-A76B0E91F647}">
      <dgm:prSet/>
      <dgm:spPr/>
      <dgm:t>
        <a:bodyPr/>
        <a:lstStyle/>
        <a:p>
          <a:endParaRPr lang="es-MX" sz="1400"/>
        </a:p>
      </dgm:t>
    </dgm:pt>
    <dgm:pt modelId="{C5B959C8-C3C8-4A74-8F29-A39BE6F429BA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Mapas con la división y número de cada zona por cuadro, divididos a nivel estado</a:t>
          </a:r>
        </a:p>
      </dgm:t>
    </dgm:pt>
    <dgm:pt modelId="{FECE36CA-2FBE-4450-A210-94F02AE64658}" type="parTrans" cxnId="{891C7A72-EAA2-4913-9C4B-2F7A48FF6C2A}">
      <dgm:prSet/>
      <dgm:spPr/>
      <dgm:t>
        <a:bodyPr/>
        <a:lstStyle/>
        <a:p>
          <a:endParaRPr lang="es-MX" sz="1400"/>
        </a:p>
      </dgm:t>
    </dgm:pt>
    <dgm:pt modelId="{19F2AEFD-643A-4420-96B9-57D977D26800}" type="sibTrans" cxnId="{891C7A72-EAA2-4913-9C4B-2F7A48FF6C2A}">
      <dgm:prSet/>
      <dgm:spPr/>
      <dgm:t>
        <a:bodyPr/>
        <a:lstStyle/>
        <a:p>
          <a:endParaRPr lang="es-MX" sz="1400"/>
        </a:p>
      </dgm:t>
    </dgm:pt>
    <dgm:pt modelId="{FF2BA2F6-E2E1-4209-B97A-0B81732F969D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Infraestructura </a:t>
          </a:r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carretera, líneas </a:t>
          </a:r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de transmisión </a:t>
          </a:r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y plantas de generación ya existentes a </a:t>
          </a:r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nivel estatal</a:t>
          </a:r>
        </a:p>
      </dgm:t>
    </dgm:pt>
    <dgm:pt modelId="{C2C0256C-99A6-49E2-BAE7-48C564A225DA}" type="parTrans" cxnId="{2CFB77B8-E4CE-42FB-9914-3A9BE03C08F1}">
      <dgm:prSet/>
      <dgm:spPr/>
      <dgm:t>
        <a:bodyPr/>
        <a:lstStyle/>
        <a:p>
          <a:endParaRPr lang="es-MX" sz="1400"/>
        </a:p>
      </dgm:t>
    </dgm:pt>
    <dgm:pt modelId="{CA3D9D96-8459-4E5D-A438-428EDDE69B1E}" type="sibTrans" cxnId="{2CFB77B8-E4CE-42FB-9914-3A9BE03C08F1}">
      <dgm:prSet/>
      <dgm:spPr/>
      <dgm:t>
        <a:bodyPr/>
        <a:lstStyle/>
        <a:p>
          <a:endParaRPr lang="es-MX" sz="1400"/>
        </a:p>
      </dgm:t>
    </dgm:pt>
    <dgm:pt modelId="{C1544307-1AAD-48E8-B02B-10846EB2B5D9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>
              <a:solidFill>
                <a:schemeClr val="tx1">
                  <a:lumMod val="65000"/>
                  <a:lumOff val="35000"/>
                </a:schemeClr>
              </a:solidFill>
            </a:rPr>
            <a:t>Resultados obtenidos de cada consulta con mayor nivel de detalle</a:t>
          </a:r>
        </a:p>
      </dgm:t>
    </dgm:pt>
    <dgm:pt modelId="{CE5E83B4-9C32-478E-A42B-E60D44E10269}" type="parTrans" cxnId="{2AC2AD17-C7A0-4A29-8F93-BAE6DEC68D93}">
      <dgm:prSet/>
      <dgm:spPr/>
      <dgm:t>
        <a:bodyPr/>
        <a:lstStyle/>
        <a:p>
          <a:endParaRPr lang="es-MX" sz="1400"/>
        </a:p>
      </dgm:t>
    </dgm:pt>
    <dgm:pt modelId="{1CE20241-DCDE-400A-9E5C-FBEF8AD2EA2B}" type="sibTrans" cxnId="{2AC2AD17-C7A0-4A29-8F93-BAE6DEC68D93}">
      <dgm:prSet/>
      <dgm:spPr/>
      <dgm:t>
        <a:bodyPr/>
        <a:lstStyle/>
        <a:p>
          <a:endParaRPr lang="es-MX" sz="1400"/>
        </a:p>
      </dgm:t>
    </dgm:pt>
    <dgm:pt modelId="{942C70CF-7400-4C89-83D3-0F4BFFFF1EA4}">
      <dgm:prSet custT="1"/>
      <dgm:spPr>
        <a:ln>
          <a:solidFill>
            <a:srgbClr val="2D7A8F"/>
          </a:solidFill>
        </a:ln>
      </dgm:spPr>
      <dgm:t>
        <a:bodyPr/>
        <a:lstStyle/>
        <a:p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Sistema de áreas naturales protegidas  y zonas prioritarias para la conservación de la biodiversidad por estado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7DE1C5D-3718-438F-A346-7C25B774DD20}" type="parTrans" cxnId="{5FB87485-F303-4065-A8BB-FF8857CFD80F}">
      <dgm:prSet/>
      <dgm:spPr/>
      <dgm:t>
        <a:bodyPr/>
        <a:lstStyle/>
        <a:p>
          <a:endParaRPr lang="es-MX"/>
        </a:p>
      </dgm:t>
    </dgm:pt>
    <dgm:pt modelId="{C332AB3B-3DEF-48E3-A54A-07962B975F85}" type="sibTrans" cxnId="{5FB87485-F303-4065-A8BB-FF8857CFD80F}">
      <dgm:prSet/>
      <dgm:spPr/>
      <dgm:t>
        <a:bodyPr/>
        <a:lstStyle/>
        <a:p>
          <a:endParaRPr lang="es-MX"/>
        </a:p>
      </dgm:t>
    </dgm:pt>
    <dgm:pt modelId="{E11E1853-F2F9-454E-92BB-EFD2CE4A4E77}" type="pres">
      <dgm:prSet presAssocID="{FC590815-89B9-450D-A407-55A430F862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DAAF6E-B1BC-483D-8B75-39631EA7DE17}" type="pres">
      <dgm:prSet presAssocID="{B0F03DE4-48EE-45F6-A8F3-8E0822C96298}" presName="parentLin" presStyleCnt="0"/>
      <dgm:spPr/>
    </dgm:pt>
    <dgm:pt modelId="{5F49DDDF-FCF8-4057-966A-350ACA98CAE2}" type="pres">
      <dgm:prSet presAssocID="{B0F03DE4-48EE-45F6-A8F3-8E0822C96298}" presName="parentLeftMargin" presStyleLbl="node1" presStyleIdx="0" presStyleCnt="7"/>
      <dgm:spPr/>
      <dgm:t>
        <a:bodyPr/>
        <a:lstStyle/>
        <a:p>
          <a:endParaRPr lang="es-MX"/>
        </a:p>
      </dgm:t>
    </dgm:pt>
    <dgm:pt modelId="{89A333B7-6656-480D-B4C7-0393B41B908A}" type="pres">
      <dgm:prSet presAssocID="{B0F03DE4-48EE-45F6-A8F3-8E0822C9629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64EF2A-7FCF-4023-B042-1C0D5456EA8D}" type="pres">
      <dgm:prSet presAssocID="{B0F03DE4-48EE-45F6-A8F3-8E0822C96298}" presName="negativeSpace" presStyleCnt="0"/>
      <dgm:spPr/>
    </dgm:pt>
    <dgm:pt modelId="{F950F167-F46E-4ED9-8191-7C5EF0B24FD4}" type="pres">
      <dgm:prSet presAssocID="{B0F03DE4-48EE-45F6-A8F3-8E0822C96298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ADB4F9-BA80-49AF-ADDF-8D2E11BD3A10}" type="pres">
      <dgm:prSet presAssocID="{C6F5442C-7AB4-400D-A6C0-76215919167F}" presName="spaceBetweenRectangles" presStyleCnt="0"/>
      <dgm:spPr/>
    </dgm:pt>
    <dgm:pt modelId="{BD4223FF-8220-4AE8-98F7-EBC8F4E062E4}" type="pres">
      <dgm:prSet presAssocID="{CE8DF11B-DCDE-483D-A43B-0118AEFDDBCF}" presName="parentLin" presStyleCnt="0"/>
      <dgm:spPr/>
    </dgm:pt>
    <dgm:pt modelId="{4D75578E-E80E-4879-ACAB-6C929A571EF5}" type="pres">
      <dgm:prSet presAssocID="{CE8DF11B-DCDE-483D-A43B-0118AEFDDBCF}" presName="parentLeftMargin" presStyleLbl="node1" presStyleIdx="0" presStyleCnt="7"/>
      <dgm:spPr/>
      <dgm:t>
        <a:bodyPr/>
        <a:lstStyle/>
        <a:p>
          <a:endParaRPr lang="es-MX"/>
        </a:p>
      </dgm:t>
    </dgm:pt>
    <dgm:pt modelId="{96BBC315-B977-4320-9490-378498803720}" type="pres">
      <dgm:prSet presAssocID="{CE8DF11B-DCDE-483D-A43B-0118AEFDDB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E6B397-272B-4320-AC7D-CFD9CBF23674}" type="pres">
      <dgm:prSet presAssocID="{CE8DF11B-DCDE-483D-A43B-0118AEFDDBCF}" presName="negativeSpace" presStyleCnt="0"/>
      <dgm:spPr/>
    </dgm:pt>
    <dgm:pt modelId="{2774F671-BBF5-4C50-B298-86CC78F6C19F}" type="pres">
      <dgm:prSet presAssocID="{CE8DF11B-DCDE-483D-A43B-0118AEFDDBC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3A3E7-2D43-49F7-A585-1A4287DC68CD}" type="pres">
      <dgm:prSet presAssocID="{99B5E1C6-E963-424D-A658-B23BC432292A}" presName="spaceBetweenRectangles" presStyleCnt="0"/>
      <dgm:spPr/>
    </dgm:pt>
    <dgm:pt modelId="{DC444D3F-49CC-4E62-B704-6FC5E18F1F70}" type="pres">
      <dgm:prSet presAssocID="{8E217650-0146-4FA2-9669-01D2943CEF76}" presName="parentLin" presStyleCnt="0"/>
      <dgm:spPr/>
    </dgm:pt>
    <dgm:pt modelId="{D4F1F4D1-DCD7-44B5-84F8-CA4259174C4A}" type="pres">
      <dgm:prSet presAssocID="{8E217650-0146-4FA2-9669-01D2943CEF76}" presName="parentLeftMargin" presStyleLbl="node1" presStyleIdx="1" presStyleCnt="7"/>
      <dgm:spPr/>
      <dgm:t>
        <a:bodyPr/>
        <a:lstStyle/>
        <a:p>
          <a:endParaRPr lang="es-MX"/>
        </a:p>
      </dgm:t>
    </dgm:pt>
    <dgm:pt modelId="{1906834B-F731-454F-9816-D0B285680FEF}" type="pres">
      <dgm:prSet presAssocID="{8E217650-0146-4FA2-9669-01D2943CEF7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F785E1-D35C-4773-8033-EAE84684A527}" type="pres">
      <dgm:prSet presAssocID="{8E217650-0146-4FA2-9669-01D2943CEF76}" presName="negativeSpace" presStyleCnt="0"/>
      <dgm:spPr/>
    </dgm:pt>
    <dgm:pt modelId="{BF5211B2-62EC-46FB-B51E-4DFED16A618F}" type="pres">
      <dgm:prSet presAssocID="{8E217650-0146-4FA2-9669-01D2943CEF76}" presName="childText" presStyleLbl="conFgAcc1" presStyleIdx="2" presStyleCnt="7" custLinFactNeighborX="-868" custLinFactNeighborY="62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0CC80F-CAC8-423A-9FA6-38DF7F23F923}" type="pres">
      <dgm:prSet presAssocID="{4F433586-E104-4C3C-805A-004E37D5A3F8}" presName="spaceBetweenRectangles" presStyleCnt="0"/>
      <dgm:spPr/>
    </dgm:pt>
    <dgm:pt modelId="{13F721EE-AD0E-4BCB-8251-30D4C73E2DFC}" type="pres">
      <dgm:prSet presAssocID="{142DB8C7-FCF8-449A-A04D-C8635C22B7AE}" presName="parentLin" presStyleCnt="0"/>
      <dgm:spPr/>
    </dgm:pt>
    <dgm:pt modelId="{810F5877-EB1E-4757-A80B-725ACD225C26}" type="pres">
      <dgm:prSet presAssocID="{142DB8C7-FCF8-449A-A04D-C8635C22B7AE}" presName="parentLeftMargin" presStyleLbl="node1" presStyleIdx="2" presStyleCnt="7"/>
      <dgm:spPr/>
      <dgm:t>
        <a:bodyPr/>
        <a:lstStyle/>
        <a:p>
          <a:endParaRPr lang="es-MX"/>
        </a:p>
      </dgm:t>
    </dgm:pt>
    <dgm:pt modelId="{1A73B261-372F-4F0A-B6AD-7DEE8756C1E8}" type="pres">
      <dgm:prSet presAssocID="{142DB8C7-FCF8-449A-A04D-C8635C22B7A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D3F5A7-F9E1-4B37-B907-FB7FB7070C37}" type="pres">
      <dgm:prSet presAssocID="{142DB8C7-FCF8-449A-A04D-C8635C22B7AE}" presName="negativeSpace" presStyleCnt="0"/>
      <dgm:spPr/>
    </dgm:pt>
    <dgm:pt modelId="{68C5713E-872C-44B6-B645-AAFA7446DE48}" type="pres">
      <dgm:prSet presAssocID="{142DB8C7-FCF8-449A-A04D-C8635C22B7AE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A8B679-9D90-4D39-A47C-DE3EF29F393A}" type="pres">
      <dgm:prSet presAssocID="{8167EE53-452B-4045-89DB-69E1908B25A2}" presName="spaceBetweenRectangles" presStyleCnt="0"/>
      <dgm:spPr/>
    </dgm:pt>
    <dgm:pt modelId="{4792A43F-1B83-46E0-96F6-DBA3B69FFF9D}" type="pres">
      <dgm:prSet presAssocID="{2836EB6E-3884-4D3A-B8D9-690F2D07EBB8}" presName="parentLin" presStyleCnt="0"/>
      <dgm:spPr/>
    </dgm:pt>
    <dgm:pt modelId="{BB201F5C-EB05-4A1B-B339-EED926795F67}" type="pres">
      <dgm:prSet presAssocID="{2836EB6E-3884-4D3A-B8D9-690F2D07EBB8}" presName="parentLeftMargin" presStyleLbl="node1" presStyleIdx="3" presStyleCnt="7"/>
      <dgm:spPr/>
      <dgm:t>
        <a:bodyPr/>
        <a:lstStyle/>
        <a:p>
          <a:endParaRPr lang="es-MX"/>
        </a:p>
      </dgm:t>
    </dgm:pt>
    <dgm:pt modelId="{CEB4A7E9-7CAC-4D05-BD73-C1175B10800F}" type="pres">
      <dgm:prSet presAssocID="{2836EB6E-3884-4D3A-B8D9-690F2D07EBB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C2A849-2DE1-4496-9431-5F69EBB0D34A}" type="pres">
      <dgm:prSet presAssocID="{2836EB6E-3884-4D3A-B8D9-690F2D07EBB8}" presName="negativeSpace" presStyleCnt="0"/>
      <dgm:spPr/>
    </dgm:pt>
    <dgm:pt modelId="{13D4C158-6C6C-4F97-B90A-A3AB948CFBE6}" type="pres">
      <dgm:prSet presAssocID="{2836EB6E-3884-4D3A-B8D9-690F2D07EBB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FBABFA-F66B-4C43-8B22-AB4EDE41138D}" type="pres">
      <dgm:prSet presAssocID="{53F0F9F2-0C64-45DC-B079-21716F1B9CAB}" presName="spaceBetweenRectangles" presStyleCnt="0"/>
      <dgm:spPr/>
    </dgm:pt>
    <dgm:pt modelId="{337E8406-00B7-4D69-B03E-8AFEBB99F8DB}" type="pres">
      <dgm:prSet presAssocID="{B69A329D-8631-45EF-962D-897FCAEF16D6}" presName="parentLin" presStyleCnt="0"/>
      <dgm:spPr/>
    </dgm:pt>
    <dgm:pt modelId="{A335E9AA-9C18-460D-BAC1-86486F3ED8C3}" type="pres">
      <dgm:prSet presAssocID="{B69A329D-8631-45EF-962D-897FCAEF16D6}" presName="parentLeftMargin" presStyleLbl="node1" presStyleIdx="4" presStyleCnt="7"/>
      <dgm:spPr/>
      <dgm:t>
        <a:bodyPr/>
        <a:lstStyle/>
        <a:p>
          <a:endParaRPr lang="es-MX"/>
        </a:p>
      </dgm:t>
    </dgm:pt>
    <dgm:pt modelId="{A418B0A0-0628-4105-A9CE-D1923FD40DC8}" type="pres">
      <dgm:prSet presAssocID="{B69A329D-8631-45EF-962D-897FCAEF16D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212151-1275-44FB-A462-DA136A452DE6}" type="pres">
      <dgm:prSet presAssocID="{B69A329D-8631-45EF-962D-897FCAEF16D6}" presName="negativeSpace" presStyleCnt="0"/>
      <dgm:spPr/>
    </dgm:pt>
    <dgm:pt modelId="{B28D7666-9362-4141-83A6-F6D5BF6343B8}" type="pres">
      <dgm:prSet presAssocID="{B69A329D-8631-45EF-962D-897FCAEF16D6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66E4F5-BC12-4A74-BC1E-0765AEC479CD}" type="pres">
      <dgm:prSet presAssocID="{E5D1F9D4-3A40-43F6-ABFC-19F0F4FD47E4}" presName="spaceBetweenRectangles" presStyleCnt="0"/>
      <dgm:spPr/>
    </dgm:pt>
    <dgm:pt modelId="{7C3664D1-6F81-4F5B-862E-FDCB0B7DCA9A}" type="pres">
      <dgm:prSet presAssocID="{5847C38F-6D47-45AD-A61B-D5EBE50289AB}" presName="parentLin" presStyleCnt="0"/>
      <dgm:spPr/>
    </dgm:pt>
    <dgm:pt modelId="{4F6A3419-8E67-4BEC-AA34-A91BB1ADCB89}" type="pres">
      <dgm:prSet presAssocID="{5847C38F-6D47-45AD-A61B-D5EBE50289AB}" presName="parentLeftMargin" presStyleLbl="node1" presStyleIdx="5" presStyleCnt="7"/>
      <dgm:spPr/>
      <dgm:t>
        <a:bodyPr/>
        <a:lstStyle/>
        <a:p>
          <a:endParaRPr lang="es-MX"/>
        </a:p>
      </dgm:t>
    </dgm:pt>
    <dgm:pt modelId="{94EBF311-B2F2-4934-AF22-6FE1F0FBCE2F}" type="pres">
      <dgm:prSet presAssocID="{5847C38F-6D47-45AD-A61B-D5EBE50289A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CA4DFE-0AA7-4216-A92D-556ECAC41F45}" type="pres">
      <dgm:prSet presAssocID="{5847C38F-6D47-45AD-A61B-D5EBE50289AB}" presName="negativeSpace" presStyleCnt="0"/>
      <dgm:spPr/>
    </dgm:pt>
    <dgm:pt modelId="{1D7EF6E4-D72F-4B85-9EA2-BE57D2EE8ABB}" type="pres">
      <dgm:prSet presAssocID="{5847C38F-6D47-45AD-A61B-D5EBE50289AB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1C5944-72EE-44F4-B7A7-1C15EA77B91E}" type="presOf" srcId="{B0F03DE4-48EE-45F6-A8F3-8E0822C96298}" destId="{5F49DDDF-FCF8-4057-966A-350ACA98CAE2}" srcOrd="0" destOrd="0" presId="urn:microsoft.com/office/officeart/2005/8/layout/list1"/>
    <dgm:cxn modelId="{CCDC6B1A-8727-45F7-A673-2768F75C7E94}" srcId="{FC590815-89B9-450D-A407-55A430F862EA}" destId="{142DB8C7-FCF8-449A-A04D-C8635C22B7AE}" srcOrd="3" destOrd="0" parTransId="{2C4F8486-5361-454E-A4BF-7F5E7A5F2D17}" sibTransId="{8167EE53-452B-4045-89DB-69E1908B25A2}"/>
    <dgm:cxn modelId="{9B28D587-8D46-4DB3-9946-96B8D11535F1}" type="presOf" srcId="{8E217650-0146-4FA2-9669-01D2943CEF76}" destId="{D4F1F4D1-DCD7-44B5-84F8-CA4259174C4A}" srcOrd="0" destOrd="0" presId="urn:microsoft.com/office/officeart/2005/8/layout/list1"/>
    <dgm:cxn modelId="{0FBB4423-47C1-464A-81B4-6322337A1D0D}" type="presOf" srcId="{8E217650-0146-4FA2-9669-01D2943CEF76}" destId="{1906834B-F731-454F-9816-D0B285680FEF}" srcOrd="1" destOrd="0" presId="urn:microsoft.com/office/officeart/2005/8/layout/list1"/>
    <dgm:cxn modelId="{D4CD5421-4A9F-43E8-87C7-D0E3A293D32F}" type="presOf" srcId="{B69A329D-8631-45EF-962D-897FCAEF16D6}" destId="{A335E9AA-9C18-460D-BAC1-86486F3ED8C3}" srcOrd="0" destOrd="0" presId="urn:microsoft.com/office/officeart/2005/8/layout/list1"/>
    <dgm:cxn modelId="{6075AB43-0FC1-4316-92EE-241D6578AD70}" srcId="{B0F03DE4-48EE-45F6-A8F3-8E0822C96298}" destId="{D85A4594-D5EB-4A1B-9AB9-C7AAAC63CC8D}" srcOrd="0" destOrd="0" parTransId="{9E8657F1-0C1B-4A65-ABEE-9A018B6517E4}" sibTransId="{D271CA73-BB06-4DF8-B81C-B760B1808A03}"/>
    <dgm:cxn modelId="{C15C2F3C-37F2-4978-88AD-1C5CD7181507}" type="presOf" srcId="{942C70CF-7400-4C89-83D3-0F4BFFFF1EA4}" destId="{B28D7666-9362-4141-83A6-F6D5BF6343B8}" srcOrd="0" destOrd="2" presId="urn:microsoft.com/office/officeart/2005/8/layout/list1"/>
    <dgm:cxn modelId="{7A0D6357-054C-4A06-92EE-A0E301F64CD0}" srcId="{8E217650-0146-4FA2-9669-01D2943CEF76}" destId="{E5265449-D449-479E-8428-86736A95072E}" srcOrd="0" destOrd="0" parTransId="{F37A584F-E6BE-4EDF-ABFB-F39B40DCD9CB}" sibTransId="{575472BC-5F06-426F-9424-CEECF698DC10}"/>
    <dgm:cxn modelId="{C9C4C7E7-BBD8-490E-A2EF-62D64C2A0AA4}" type="presOf" srcId="{EAC0CE70-BBD8-4C50-960C-33F75A7AB191}" destId="{13D4C158-6C6C-4F97-B90A-A3AB948CFBE6}" srcOrd="0" destOrd="0" presId="urn:microsoft.com/office/officeart/2005/8/layout/list1"/>
    <dgm:cxn modelId="{6EA467C2-21CD-4031-BE0F-BCB7EB70B8A4}" srcId="{142DB8C7-FCF8-449A-A04D-C8635C22B7AE}" destId="{3F43484B-8F46-4A96-93A0-2EA3FB2FD5BB}" srcOrd="0" destOrd="0" parTransId="{7A6CF5C6-84EF-4664-AEF2-CD499801BEC4}" sibTransId="{EC701AA6-A911-457B-AE50-5AA83FF504A7}"/>
    <dgm:cxn modelId="{6CBCC64D-3D23-4B53-961F-A76B0E91F647}" srcId="{2836EB6E-3884-4D3A-B8D9-690F2D07EBB8}" destId="{EAC0CE70-BBD8-4C50-960C-33F75A7AB191}" srcOrd="0" destOrd="0" parTransId="{50DF9755-CD87-4AAB-B78A-72A07DC19475}" sibTransId="{2AA7782D-9A51-43B3-BC41-34AA097DE47B}"/>
    <dgm:cxn modelId="{7945E42E-94C9-441E-9590-953A8F324903}" type="presOf" srcId="{2836EB6E-3884-4D3A-B8D9-690F2D07EBB8}" destId="{BB201F5C-EB05-4A1B-B339-EED926795F67}" srcOrd="0" destOrd="0" presId="urn:microsoft.com/office/officeart/2005/8/layout/list1"/>
    <dgm:cxn modelId="{4D26F926-4155-486D-A9D1-46818ABF8F18}" type="presOf" srcId="{CE8DF11B-DCDE-483D-A43B-0118AEFDDBCF}" destId="{96BBC315-B977-4320-9490-378498803720}" srcOrd="1" destOrd="0" presId="urn:microsoft.com/office/officeart/2005/8/layout/list1"/>
    <dgm:cxn modelId="{5FB87485-F303-4065-A8BB-FF8857CFD80F}" srcId="{B69A329D-8631-45EF-962D-897FCAEF16D6}" destId="{942C70CF-7400-4C89-83D3-0F4BFFFF1EA4}" srcOrd="2" destOrd="0" parTransId="{57DE1C5D-3718-438F-A346-7C25B774DD20}" sibTransId="{C332AB3B-3DEF-48E3-A54A-07962B975F85}"/>
    <dgm:cxn modelId="{0F249361-4F31-4DBE-8684-C4B3D4321F07}" type="presOf" srcId="{D85A4594-D5EB-4A1B-9AB9-C7AAAC63CC8D}" destId="{F950F167-F46E-4ED9-8191-7C5EF0B24FD4}" srcOrd="0" destOrd="0" presId="urn:microsoft.com/office/officeart/2005/8/layout/list1"/>
    <dgm:cxn modelId="{8325DD49-9BC3-45EA-885A-C136820F75C5}" srcId="{FC590815-89B9-450D-A407-55A430F862EA}" destId="{8E217650-0146-4FA2-9669-01D2943CEF76}" srcOrd="2" destOrd="0" parTransId="{7465CCB8-F943-4B7F-8533-7FD6617F1259}" sibTransId="{4F433586-E104-4C3C-805A-004E37D5A3F8}"/>
    <dgm:cxn modelId="{C0FD0100-3AD5-405C-B020-F8C474C329BF}" srcId="{B0F03DE4-48EE-45F6-A8F3-8E0822C96298}" destId="{54AA16C9-112B-4F03-8727-7F5AB05CEE40}" srcOrd="1" destOrd="0" parTransId="{DC7B0F91-2B42-427A-B9AA-B7E442E0C165}" sibTransId="{41063D15-4AA3-402C-9C2A-31FEE7A7C56C}"/>
    <dgm:cxn modelId="{4E12B74B-FAD9-4E57-9200-319949CB29CD}" type="presOf" srcId="{3F43484B-8F46-4A96-93A0-2EA3FB2FD5BB}" destId="{68C5713E-872C-44B6-B645-AAFA7446DE48}" srcOrd="0" destOrd="0" presId="urn:microsoft.com/office/officeart/2005/8/layout/list1"/>
    <dgm:cxn modelId="{06D894C9-95D8-46F1-B948-B2A92F7F6CEA}" type="presOf" srcId="{E5265449-D449-479E-8428-86736A95072E}" destId="{BF5211B2-62EC-46FB-B51E-4DFED16A618F}" srcOrd="0" destOrd="0" presId="urn:microsoft.com/office/officeart/2005/8/layout/list1"/>
    <dgm:cxn modelId="{25684C58-E27C-4FCC-A208-840CA6E0FDEA}" type="presOf" srcId="{5847C38F-6D47-45AD-A61B-D5EBE50289AB}" destId="{94EBF311-B2F2-4934-AF22-6FE1F0FBCE2F}" srcOrd="1" destOrd="0" presId="urn:microsoft.com/office/officeart/2005/8/layout/list1"/>
    <dgm:cxn modelId="{54314069-E15B-4AA1-977F-56F13DBBD4DC}" type="presOf" srcId="{9BCE999E-E87E-4F40-A769-9F19EC61AB13}" destId="{2774F671-BBF5-4C50-B298-86CC78F6C19F}" srcOrd="0" destOrd="0" presId="urn:microsoft.com/office/officeart/2005/8/layout/list1"/>
    <dgm:cxn modelId="{DED316D9-81F1-4069-AF87-D2F923F92FFC}" srcId="{FC590815-89B9-450D-A407-55A430F862EA}" destId="{B0F03DE4-48EE-45F6-A8F3-8E0822C96298}" srcOrd="0" destOrd="0" parTransId="{836A5C9F-1B48-4AFA-910D-6E9969343AD4}" sibTransId="{C6F5442C-7AB4-400D-A6C0-76215919167F}"/>
    <dgm:cxn modelId="{5E9A0CF6-57C2-4F0B-9378-653B2F2D9E1F}" type="presOf" srcId="{2836EB6E-3884-4D3A-B8D9-690F2D07EBB8}" destId="{CEB4A7E9-7CAC-4D05-BD73-C1175B10800F}" srcOrd="1" destOrd="0" presId="urn:microsoft.com/office/officeart/2005/8/layout/list1"/>
    <dgm:cxn modelId="{2CFB77B8-E4CE-42FB-9914-3A9BE03C08F1}" srcId="{B69A329D-8631-45EF-962D-897FCAEF16D6}" destId="{FF2BA2F6-E2E1-4209-B97A-0B81732F969D}" srcOrd="1" destOrd="0" parTransId="{C2C0256C-99A6-49E2-BAE7-48C564A225DA}" sibTransId="{CA3D9D96-8459-4E5D-A438-428EDDE69B1E}"/>
    <dgm:cxn modelId="{72F7A12C-D68B-4D16-9F4A-AF5C361E92EB}" srcId="{FC590815-89B9-450D-A407-55A430F862EA}" destId="{B69A329D-8631-45EF-962D-897FCAEF16D6}" srcOrd="5" destOrd="0" parTransId="{93F7AF3C-105F-4FC2-8891-FB0F09511BE0}" sibTransId="{E5D1F9D4-3A40-43F6-ABFC-19F0F4FD47E4}"/>
    <dgm:cxn modelId="{C9A7C882-98F0-4E54-B65D-4C5034C61BCD}" type="presOf" srcId="{C1544307-1AAD-48E8-B02B-10846EB2B5D9}" destId="{1D7EF6E4-D72F-4B85-9EA2-BE57D2EE8ABB}" srcOrd="0" destOrd="0" presId="urn:microsoft.com/office/officeart/2005/8/layout/list1"/>
    <dgm:cxn modelId="{284280C4-82A9-4A0D-B510-E4B3DBBD61BE}" type="presOf" srcId="{C5B959C8-C3C8-4A74-8F29-A39BE6F429BA}" destId="{B28D7666-9362-4141-83A6-F6D5BF6343B8}" srcOrd="0" destOrd="0" presId="urn:microsoft.com/office/officeart/2005/8/layout/list1"/>
    <dgm:cxn modelId="{233D0E0D-7C82-496B-A548-3281ED26F366}" type="presOf" srcId="{FC590815-89B9-450D-A407-55A430F862EA}" destId="{E11E1853-F2F9-454E-92BB-EFD2CE4A4E77}" srcOrd="0" destOrd="0" presId="urn:microsoft.com/office/officeart/2005/8/layout/list1"/>
    <dgm:cxn modelId="{2AC2AD17-C7A0-4A29-8F93-BAE6DEC68D93}" srcId="{5847C38F-6D47-45AD-A61B-D5EBE50289AB}" destId="{C1544307-1AAD-48E8-B02B-10846EB2B5D9}" srcOrd="0" destOrd="0" parTransId="{CE5E83B4-9C32-478E-A42B-E60D44E10269}" sibTransId="{1CE20241-DCDE-400A-9E5C-FBEF8AD2EA2B}"/>
    <dgm:cxn modelId="{702182A6-0DF4-4A4E-9115-EFB018A1BE17}" type="presOf" srcId="{54AA16C9-112B-4F03-8727-7F5AB05CEE40}" destId="{F950F167-F46E-4ED9-8191-7C5EF0B24FD4}" srcOrd="0" destOrd="1" presId="urn:microsoft.com/office/officeart/2005/8/layout/list1"/>
    <dgm:cxn modelId="{5DE5A66C-91EB-457D-9634-86F563A5FFEF}" srcId="{FC590815-89B9-450D-A407-55A430F862EA}" destId="{5847C38F-6D47-45AD-A61B-D5EBE50289AB}" srcOrd="6" destOrd="0" parTransId="{762F3769-F34D-4FE1-91C9-A8316121F022}" sibTransId="{86C99886-6A34-4F53-9189-329038268DAA}"/>
    <dgm:cxn modelId="{BFA23403-9770-4729-AC30-5232F4EBD982}" type="presOf" srcId="{5847C38F-6D47-45AD-A61B-D5EBE50289AB}" destId="{4F6A3419-8E67-4BEC-AA34-A91BB1ADCB89}" srcOrd="0" destOrd="0" presId="urn:microsoft.com/office/officeart/2005/8/layout/list1"/>
    <dgm:cxn modelId="{EA5971CD-0E4E-494A-83A7-8AB359E9BB03}" type="presOf" srcId="{142DB8C7-FCF8-449A-A04D-C8635C22B7AE}" destId="{1A73B261-372F-4F0A-B6AD-7DEE8756C1E8}" srcOrd="1" destOrd="0" presId="urn:microsoft.com/office/officeart/2005/8/layout/list1"/>
    <dgm:cxn modelId="{E8099F3E-8F84-489B-992A-FB44DD214EE0}" type="presOf" srcId="{B69A329D-8631-45EF-962D-897FCAEF16D6}" destId="{A418B0A0-0628-4105-A9CE-D1923FD40DC8}" srcOrd="1" destOrd="0" presId="urn:microsoft.com/office/officeart/2005/8/layout/list1"/>
    <dgm:cxn modelId="{F5B032D0-4E79-4AE6-A1FB-0956F9558777}" type="presOf" srcId="{142DB8C7-FCF8-449A-A04D-C8635C22B7AE}" destId="{810F5877-EB1E-4757-A80B-725ACD225C26}" srcOrd="0" destOrd="0" presId="urn:microsoft.com/office/officeart/2005/8/layout/list1"/>
    <dgm:cxn modelId="{AD6DCD8D-4337-4B41-AE52-57EE51653303}" type="presOf" srcId="{B0F03DE4-48EE-45F6-A8F3-8E0822C96298}" destId="{89A333B7-6656-480D-B4C7-0393B41B908A}" srcOrd="1" destOrd="0" presId="urn:microsoft.com/office/officeart/2005/8/layout/list1"/>
    <dgm:cxn modelId="{891C7A72-EAA2-4913-9C4B-2F7A48FF6C2A}" srcId="{B69A329D-8631-45EF-962D-897FCAEF16D6}" destId="{C5B959C8-C3C8-4A74-8F29-A39BE6F429BA}" srcOrd="0" destOrd="0" parTransId="{FECE36CA-2FBE-4450-A210-94F02AE64658}" sibTransId="{19F2AEFD-643A-4420-96B9-57D977D26800}"/>
    <dgm:cxn modelId="{029AB72B-F319-420A-BA84-C4E8491A1931}" type="presOf" srcId="{FF2BA2F6-E2E1-4209-B97A-0B81732F969D}" destId="{B28D7666-9362-4141-83A6-F6D5BF6343B8}" srcOrd="0" destOrd="1" presId="urn:microsoft.com/office/officeart/2005/8/layout/list1"/>
    <dgm:cxn modelId="{0E94E23A-B3A2-4614-A130-CBFD4874C601}" type="presOf" srcId="{CE8DF11B-DCDE-483D-A43B-0118AEFDDBCF}" destId="{4D75578E-E80E-4879-ACAB-6C929A571EF5}" srcOrd="0" destOrd="0" presId="urn:microsoft.com/office/officeart/2005/8/layout/list1"/>
    <dgm:cxn modelId="{0F9941CB-6DD3-4EEC-A47A-16AB27F7CC89}" srcId="{CE8DF11B-DCDE-483D-A43B-0118AEFDDBCF}" destId="{9BCE999E-E87E-4F40-A769-9F19EC61AB13}" srcOrd="0" destOrd="0" parTransId="{5FC6B17F-1066-4809-BF6F-AF2A28523E62}" sibTransId="{38C4069C-AE35-4CA3-AEF1-33DC4A8273F6}"/>
    <dgm:cxn modelId="{C10CE207-765C-444E-B979-8DC9FD50F305}" srcId="{FC590815-89B9-450D-A407-55A430F862EA}" destId="{2836EB6E-3884-4D3A-B8D9-690F2D07EBB8}" srcOrd="4" destOrd="0" parTransId="{64A253BC-19A1-4ECB-8280-D0046D0EF298}" sibTransId="{53F0F9F2-0C64-45DC-B079-21716F1B9CAB}"/>
    <dgm:cxn modelId="{A685869F-8A8A-443E-8A39-52869606DA3C}" srcId="{FC590815-89B9-450D-A407-55A430F862EA}" destId="{CE8DF11B-DCDE-483D-A43B-0118AEFDDBCF}" srcOrd="1" destOrd="0" parTransId="{ECBFADEB-7A1F-4A71-BAB6-E148CAFF81D5}" sibTransId="{99B5E1C6-E963-424D-A658-B23BC432292A}"/>
    <dgm:cxn modelId="{AF53F8F8-6A1F-494E-A746-AA0594F9BE12}" type="presParOf" srcId="{E11E1853-F2F9-454E-92BB-EFD2CE4A4E77}" destId="{88DAAF6E-B1BC-483D-8B75-39631EA7DE17}" srcOrd="0" destOrd="0" presId="urn:microsoft.com/office/officeart/2005/8/layout/list1"/>
    <dgm:cxn modelId="{1E8FAEFC-9D8E-4B9F-B8E9-0B2532208380}" type="presParOf" srcId="{88DAAF6E-B1BC-483D-8B75-39631EA7DE17}" destId="{5F49DDDF-FCF8-4057-966A-350ACA98CAE2}" srcOrd="0" destOrd="0" presId="urn:microsoft.com/office/officeart/2005/8/layout/list1"/>
    <dgm:cxn modelId="{55459A5F-D1D8-418C-9380-31F8DF40A9D3}" type="presParOf" srcId="{88DAAF6E-B1BC-483D-8B75-39631EA7DE17}" destId="{89A333B7-6656-480D-B4C7-0393B41B908A}" srcOrd="1" destOrd="0" presId="urn:microsoft.com/office/officeart/2005/8/layout/list1"/>
    <dgm:cxn modelId="{4623F2CD-AA52-45AC-A653-3997B445691B}" type="presParOf" srcId="{E11E1853-F2F9-454E-92BB-EFD2CE4A4E77}" destId="{4C64EF2A-7FCF-4023-B042-1C0D5456EA8D}" srcOrd="1" destOrd="0" presId="urn:microsoft.com/office/officeart/2005/8/layout/list1"/>
    <dgm:cxn modelId="{3CACEF8E-19B0-41D5-B827-C80D46375EBF}" type="presParOf" srcId="{E11E1853-F2F9-454E-92BB-EFD2CE4A4E77}" destId="{F950F167-F46E-4ED9-8191-7C5EF0B24FD4}" srcOrd="2" destOrd="0" presId="urn:microsoft.com/office/officeart/2005/8/layout/list1"/>
    <dgm:cxn modelId="{9CFC382C-F6AE-4614-8DC7-350331CBE1AF}" type="presParOf" srcId="{E11E1853-F2F9-454E-92BB-EFD2CE4A4E77}" destId="{E3ADB4F9-BA80-49AF-ADDF-8D2E11BD3A10}" srcOrd="3" destOrd="0" presId="urn:microsoft.com/office/officeart/2005/8/layout/list1"/>
    <dgm:cxn modelId="{F3CDF8C8-657F-49C3-83F1-F7484DECFD10}" type="presParOf" srcId="{E11E1853-F2F9-454E-92BB-EFD2CE4A4E77}" destId="{BD4223FF-8220-4AE8-98F7-EBC8F4E062E4}" srcOrd="4" destOrd="0" presId="urn:microsoft.com/office/officeart/2005/8/layout/list1"/>
    <dgm:cxn modelId="{D7614382-A8E6-45B8-A7A8-694495E970B6}" type="presParOf" srcId="{BD4223FF-8220-4AE8-98F7-EBC8F4E062E4}" destId="{4D75578E-E80E-4879-ACAB-6C929A571EF5}" srcOrd="0" destOrd="0" presId="urn:microsoft.com/office/officeart/2005/8/layout/list1"/>
    <dgm:cxn modelId="{24A627E7-F6F4-48F8-BED9-F2FA1BE96073}" type="presParOf" srcId="{BD4223FF-8220-4AE8-98F7-EBC8F4E062E4}" destId="{96BBC315-B977-4320-9490-378498803720}" srcOrd="1" destOrd="0" presId="urn:microsoft.com/office/officeart/2005/8/layout/list1"/>
    <dgm:cxn modelId="{2070135F-91FE-438D-9264-5B6BAA23A7B3}" type="presParOf" srcId="{E11E1853-F2F9-454E-92BB-EFD2CE4A4E77}" destId="{85E6B397-272B-4320-AC7D-CFD9CBF23674}" srcOrd="5" destOrd="0" presId="urn:microsoft.com/office/officeart/2005/8/layout/list1"/>
    <dgm:cxn modelId="{8DBF18FD-A9CA-4AF2-9C06-571063A37289}" type="presParOf" srcId="{E11E1853-F2F9-454E-92BB-EFD2CE4A4E77}" destId="{2774F671-BBF5-4C50-B298-86CC78F6C19F}" srcOrd="6" destOrd="0" presId="urn:microsoft.com/office/officeart/2005/8/layout/list1"/>
    <dgm:cxn modelId="{9D61AC42-812B-4EA6-923A-415B964BE3C0}" type="presParOf" srcId="{E11E1853-F2F9-454E-92BB-EFD2CE4A4E77}" destId="{C593A3E7-2D43-49F7-A585-1A4287DC68CD}" srcOrd="7" destOrd="0" presId="urn:microsoft.com/office/officeart/2005/8/layout/list1"/>
    <dgm:cxn modelId="{1634E2FE-6B91-4C42-AFC6-3A5978A5D4F3}" type="presParOf" srcId="{E11E1853-F2F9-454E-92BB-EFD2CE4A4E77}" destId="{DC444D3F-49CC-4E62-B704-6FC5E18F1F70}" srcOrd="8" destOrd="0" presId="urn:microsoft.com/office/officeart/2005/8/layout/list1"/>
    <dgm:cxn modelId="{97D5FA2B-F908-40CF-8C01-75203DC48DFB}" type="presParOf" srcId="{DC444D3F-49CC-4E62-B704-6FC5E18F1F70}" destId="{D4F1F4D1-DCD7-44B5-84F8-CA4259174C4A}" srcOrd="0" destOrd="0" presId="urn:microsoft.com/office/officeart/2005/8/layout/list1"/>
    <dgm:cxn modelId="{AE81F754-18EB-4105-AEBE-88B173998F3F}" type="presParOf" srcId="{DC444D3F-49CC-4E62-B704-6FC5E18F1F70}" destId="{1906834B-F731-454F-9816-D0B285680FEF}" srcOrd="1" destOrd="0" presId="urn:microsoft.com/office/officeart/2005/8/layout/list1"/>
    <dgm:cxn modelId="{D7B4F4A4-7502-4A17-9B31-50BBE16635EF}" type="presParOf" srcId="{E11E1853-F2F9-454E-92BB-EFD2CE4A4E77}" destId="{F8F785E1-D35C-4773-8033-EAE84684A527}" srcOrd="9" destOrd="0" presId="urn:microsoft.com/office/officeart/2005/8/layout/list1"/>
    <dgm:cxn modelId="{7415CE77-E50D-4A4E-8FFE-8A09B588D699}" type="presParOf" srcId="{E11E1853-F2F9-454E-92BB-EFD2CE4A4E77}" destId="{BF5211B2-62EC-46FB-B51E-4DFED16A618F}" srcOrd="10" destOrd="0" presId="urn:microsoft.com/office/officeart/2005/8/layout/list1"/>
    <dgm:cxn modelId="{05123518-C094-42F7-96EA-DAE9B3DD3F1E}" type="presParOf" srcId="{E11E1853-F2F9-454E-92BB-EFD2CE4A4E77}" destId="{150CC80F-CAC8-423A-9FA6-38DF7F23F923}" srcOrd="11" destOrd="0" presId="urn:microsoft.com/office/officeart/2005/8/layout/list1"/>
    <dgm:cxn modelId="{294E81B0-6247-47B6-9933-544C5121C909}" type="presParOf" srcId="{E11E1853-F2F9-454E-92BB-EFD2CE4A4E77}" destId="{13F721EE-AD0E-4BCB-8251-30D4C73E2DFC}" srcOrd="12" destOrd="0" presId="urn:microsoft.com/office/officeart/2005/8/layout/list1"/>
    <dgm:cxn modelId="{0E3E259C-90F9-423D-BCB6-2C85F36698FE}" type="presParOf" srcId="{13F721EE-AD0E-4BCB-8251-30D4C73E2DFC}" destId="{810F5877-EB1E-4757-A80B-725ACD225C26}" srcOrd="0" destOrd="0" presId="urn:microsoft.com/office/officeart/2005/8/layout/list1"/>
    <dgm:cxn modelId="{637283D0-C1C6-48BB-AB2C-DCB3942FB68D}" type="presParOf" srcId="{13F721EE-AD0E-4BCB-8251-30D4C73E2DFC}" destId="{1A73B261-372F-4F0A-B6AD-7DEE8756C1E8}" srcOrd="1" destOrd="0" presId="urn:microsoft.com/office/officeart/2005/8/layout/list1"/>
    <dgm:cxn modelId="{DE58A213-C1A1-4338-AF0F-4454A4D28187}" type="presParOf" srcId="{E11E1853-F2F9-454E-92BB-EFD2CE4A4E77}" destId="{2FD3F5A7-F9E1-4B37-B907-FB7FB7070C37}" srcOrd="13" destOrd="0" presId="urn:microsoft.com/office/officeart/2005/8/layout/list1"/>
    <dgm:cxn modelId="{B363A188-07AE-4442-8F08-32B6C20AB4C8}" type="presParOf" srcId="{E11E1853-F2F9-454E-92BB-EFD2CE4A4E77}" destId="{68C5713E-872C-44B6-B645-AAFA7446DE48}" srcOrd="14" destOrd="0" presId="urn:microsoft.com/office/officeart/2005/8/layout/list1"/>
    <dgm:cxn modelId="{071A94A8-8D0E-45AA-908E-8038E59A8AB5}" type="presParOf" srcId="{E11E1853-F2F9-454E-92BB-EFD2CE4A4E77}" destId="{A8A8B679-9D90-4D39-A47C-DE3EF29F393A}" srcOrd="15" destOrd="0" presId="urn:microsoft.com/office/officeart/2005/8/layout/list1"/>
    <dgm:cxn modelId="{BCA01946-ACA9-4038-A09E-A4688AE44156}" type="presParOf" srcId="{E11E1853-F2F9-454E-92BB-EFD2CE4A4E77}" destId="{4792A43F-1B83-46E0-96F6-DBA3B69FFF9D}" srcOrd="16" destOrd="0" presId="urn:microsoft.com/office/officeart/2005/8/layout/list1"/>
    <dgm:cxn modelId="{A197FC87-EC8B-4373-A4E0-A7D24AFCC6D3}" type="presParOf" srcId="{4792A43F-1B83-46E0-96F6-DBA3B69FFF9D}" destId="{BB201F5C-EB05-4A1B-B339-EED926795F67}" srcOrd="0" destOrd="0" presId="urn:microsoft.com/office/officeart/2005/8/layout/list1"/>
    <dgm:cxn modelId="{757DBD52-3FD2-4757-9701-454AE65B5A95}" type="presParOf" srcId="{4792A43F-1B83-46E0-96F6-DBA3B69FFF9D}" destId="{CEB4A7E9-7CAC-4D05-BD73-C1175B10800F}" srcOrd="1" destOrd="0" presId="urn:microsoft.com/office/officeart/2005/8/layout/list1"/>
    <dgm:cxn modelId="{5C048B36-51DC-4543-A9A6-65236302A18F}" type="presParOf" srcId="{E11E1853-F2F9-454E-92BB-EFD2CE4A4E77}" destId="{AAC2A849-2DE1-4496-9431-5F69EBB0D34A}" srcOrd="17" destOrd="0" presId="urn:microsoft.com/office/officeart/2005/8/layout/list1"/>
    <dgm:cxn modelId="{BB0F9105-B314-4F23-A25D-E36A43413B86}" type="presParOf" srcId="{E11E1853-F2F9-454E-92BB-EFD2CE4A4E77}" destId="{13D4C158-6C6C-4F97-B90A-A3AB948CFBE6}" srcOrd="18" destOrd="0" presId="urn:microsoft.com/office/officeart/2005/8/layout/list1"/>
    <dgm:cxn modelId="{08E033C5-54DB-4CEA-9111-90DD4C6F75CD}" type="presParOf" srcId="{E11E1853-F2F9-454E-92BB-EFD2CE4A4E77}" destId="{5EFBABFA-F66B-4C43-8B22-AB4EDE41138D}" srcOrd="19" destOrd="0" presId="urn:microsoft.com/office/officeart/2005/8/layout/list1"/>
    <dgm:cxn modelId="{79B7F620-AACF-419A-BCEE-1414C4D19D2D}" type="presParOf" srcId="{E11E1853-F2F9-454E-92BB-EFD2CE4A4E77}" destId="{337E8406-00B7-4D69-B03E-8AFEBB99F8DB}" srcOrd="20" destOrd="0" presId="urn:microsoft.com/office/officeart/2005/8/layout/list1"/>
    <dgm:cxn modelId="{430CF242-6779-4FEC-A227-631091337B82}" type="presParOf" srcId="{337E8406-00B7-4D69-B03E-8AFEBB99F8DB}" destId="{A335E9AA-9C18-460D-BAC1-86486F3ED8C3}" srcOrd="0" destOrd="0" presId="urn:microsoft.com/office/officeart/2005/8/layout/list1"/>
    <dgm:cxn modelId="{D44D89C5-C324-46F9-8849-90706063C1BE}" type="presParOf" srcId="{337E8406-00B7-4D69-B03E-8AFEBB99F8DB}" destId="{A418B0A0-0628-4105-A9CE-D1923FD40DC8}" srcOrd="1" destOrd="0" presId="urn:microsoft.com/office/officeart/2005/8/layout/list1"/>
    <dgm:cxn modelId="{E9BFCD04-DE3D-42D3-9629-F71BFD7BCB4C}" type="presParOf" srcId="{E11E1853-F2F9-454E-92BB-EFD2CE4A4E77}" destId="{EC212151-1275-44FB-A462-DA136A452DE6}" srcOrd="21" destOrd="0" presId="urn:microsoft.com/office/officeart/2005/8/layout/list1"/>
    <dgm:cxn modelId="{17183E7C-2712-431A-8D3C-63BCB4708AFA}" type="presParOf" srcId="{E11E1853-F2F9-454E-92BB-EFD2CE4A4E77}" destId="{B28D7666-9362-4141-83A6-F6D5BF6343B8}" srcOrd="22" destOrd="0" presId="urn:microsoft.com/office/officeart/2005/8/layout/list1"/>
    <dgm:cxn modelId="{4A0BAC57-FDFE-44DB-9F41-0B07B9CAD218}" type="presParOf" srcId="{E11E1853-F2F9-454E-92BB-EFD2CE4A4E77}" destId="{2366E4F5-BC12-4A74-BC1E-0765AEC479CD}" srcOrd="23" destOrd="0" presId="urn:microsoft.com/office/officeart/2005/8/layout/list1"/>
    <dgm:cxn modelId="{ABE342E4-9839-4723-80F4-D83313F757DA}" type="presParOf" srcId="{E11E1853-F2F9-454E-92BB-EFD2CE4A4E77}" destId="{7C3664D1-6F81-4F5B-862E-FDCB0B7DCA9A}" srcOrd="24" destOrd="0" presId="urn:microsoft.com/office/officeart/2005/8/layout/list1"/>
    <dgm:cxn modelId="{B60BF9B2-7873-4AA5-AE63-560A587460EB}" type="presParOf" srcId="{7C3664D1-6F81-4F5B-862E-FDCB0B7DCA9A}" destId="{4F6A3419-8E67-4BEC-AA34-A91BB1ADCB89}" srcOrd="0" destOrd="0" presId="urn:microsoft.com/office/officeart/2005/8/layout/list1"/>
    <dgm:cxn modelId="{B2972ADB-3156-4A62-90B4-DBDEF7FBCB22}" type="presParOf" srcId="{7C3664D1-6F81-4F5B-862E-FDCB0B7DCA9A}" destId="{94EBF311-B2F2-4934-AF22-6FE1F0FBCE2F}" srcOrd="1" destOrd="0" presId="urn:microsoft.com/office/officeart/2005/8/layout/list1"/>
    <dgm:cxn modelId="{7EE87E89-B02E-4250-8132-1A822F74D347}" type="presParOf" srcId="{E11E1853-F2F9-454E-92BB-EFD2CE4A4E77}" destId="{5CCA4DFE-0AA7-4216-A92D-556ECAC41F45}" srcOrd="25" destOrd="0" presId="urn:microsoft.com/office/officeart/2005/8/layout/list1"/>
    <dgm:cxn modelId="{74E85062-0189-494F-812C-B9C597D30AD4}" type="presParOf" srcId="{E11E1853-F2F9-454E-92BB-EFD2CE4A4E77}" destId="{1D7EF6E4-D72F-4B85-9EA2-BE57D2EE8ABB}" srcOrd="2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2F6D-708C-4C34-A189-D0D4D20A97CB}">
      <dsp:nvSpPr>
        <dsp:cNvPr id="0" name=""/>
        <dsp:cNvSpPr/>
      </dsp:nvSpPr>
      <dsp:spPr>
        <a:xfrm>
          <a:off x="0" y="0"/>
          <a:ext cx="6970374" cy="1249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 smtClean="0">
              <a:solidFill>
                <a:srgbClr val="2D7A8F"/>
              </a:solidFill>
            </a:rPr>
            <a:t>En los 90’s la Unión Europea y el Departamento de Energía de Estados Unidos desarrollaron </a:t>
          </a:r>
          <a:r>
            <a:rPr lang="es-MX" sz="1600" kern="1200" dirty="0" err="1" smtClean="0">
              <a:solidFill>
                <a:srgbClr val="2D7A8F"/>
              </a:solidFill>
            </a:rPr>
            <a:t>ExternE</a:t>
          </a:r>
          <a:r>
            <a:rPr lang="es-MX" sz="1600" kern="1200" dirty="0" smtClean="0">
              <a:solidFill>
                <a:srgbClr val="2D7A8F"/>
              </a:solidFill>
            </a:rPr>
            <a:t> (</a:t>
          </a:r>
          <a:r>
            <a:rPr lang="es-MX" sz="1600" kern="1200" dirty="0" err="1" smtClean="0">
              <a:solidFill>
                <a:srgbClr val="2D7A8F"/>
              </a:solidFill>
            </a:rPr>
            <a:t>Externalities</a:t>
          </a:r>
          <a:r>
            <a:rPr lang="es-MX" sz="1600" kern="1200" dirty="0" smtClean="0">
              <a:solidFill>
                <a:srgbClr val="2D7A8F"/>
              </a:solidFill>
            </a:rPr>
            <a:t> of </a:t>
          </a:r>
          <a:r>
            <a:rPr lang="es-MX" sz="1600" kern="1200" dirty="0" err="1" smtClean="0">
              <a:solidFill>
                <a:srgbClr val="2D7A8F"/>
              </a:solidFill>
            </a:rPr>
            <a:t>Energy</a:t>
          </a:r>
          <a:r>
            <a:rPr lang="es-MX" sz="1600" kern="1200" dirty="0" smtClean="0">
              <a:solidFill>
                <a:srgbClr val="2D7A8F"/>
              </a:solidFill>
            </a:rPr>
            <a:t>),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 smtClean="0">
              <a:solidFill>
                <a:srgbClr val="2D7A8F"/>
              </a:solidFill>
            </a:rPr>
            <a:t>metodología que evalúa las externalidades relacionadas a la producción de energía.</a:t>
          </a:r>
        </a:p>
      </dsp:txBody>
      <dsp:txXfrm>
        <a:off x="36595" y="36595"/>
        <a:ext cx="5516536" cy="1176264"/>
      </dsp:txXfrm>
    </dsp:sp>
    <dsp:sp modelId="{7C1E1B3C-2B30-495F-850E-317CAD96FA21}">
      <dsp:nvSpPr>
        <dsp:cNvPr id="0" name=""/>
        <dsp:cNvSpPr/>
      </dsp:nvSpPr>
      <dsp:spPr>
        <a:xfrm>
          <a:off x="583768" y="1476628"/>
          <a:ext cx="6970374" cy="1249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err="1" smtClean="0">
              <a:solidFill>
                <a:srgbClr val="2D7A8F"/>
              </a:solidFill>
            </a:rPr>
            <a:t>ExternE</a:t>
          </a:r>
          <a:r>
            <a:rPr lang="es-MX" sz="1600" kern="1200" dirty="0" smtClean="0">
              <a:solidFill>
                <a:srgbClr val="2D7A8F"/>
              </a:solidFill>
            </a:rPr>
            <a:t> es parte de un proyecto continuo que engloba la cooperación de otros países, universidades, institutos de investigación e industrias.</a:t>
          </a:r>
          <a:endParaRPr lang="es-MX" sz="1600" kern="1200" dirty="0">
            <a:solidFill>
              <a:srgbClr val="2D7A8F"/>
            </a:solidFill>
          </a:endParaRPr>
        </a:p>
      </dsp:txBody>
      <dsp:txXfrm>
        <a:off x="620363" y="1513223"/>
        <a:ext cx="5501269" cy="1176264"/>
      </dsp:txXfrm>
    </dsp:sp>
    <dsp:sp modelId="{03D7EBBA-125E-4469-A760-B9B946263A87}">
      <dsp:nvSpPr>
        <dsp:cNvPr id="0" name=""/>
        <dsp:cNvSpPr/>
      </dsp:nvSpPr>
      <dsp:spPr>
        <a:xfrm>
          <a:off x="1158824" y="2953256"/>
          <a:ext cx="6970374" cy="1249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2D7A8F"/>
              </a:solidFill>
            </a:rPr>
            <a:t>El modelo requiere el levantamiento de información desde caracterización de la fuente, modelos de dispersión de contaminantes, así como impactos por la emisión de contaminantes para  poder convertir en </a:t>
          </a:r>
          <a:r>
            <a:rPr lang="es-MX" sz="1600" kern="1200" dirty="0" smtClean="0">
              <a:solidFill>
                <a:srgbClr val="DD6909"/>
              </a:solidFill>
            </a:rPr>
            <a:t>pesos</a:t>
          </a:r>
          <a:r>
            <a:rPr lang="es-MX" sz="1600" kern="1200" dirty="0" smtClean="0">
              <a:solidFill>
                <a:srgbClr val="2D7A8F"/>
              </a:solidFill>
            </a:rPr>
            <a:t>.</a:t>
          </a:r>
          <a:endParaRPr lang="es-MX" sz="1600" kern="1200" dirty="0">
            <a:solidFill>
              <a:srgbClr val="2D7A8F"/>
            </a:solidFill>
          </a:endParaRPr>
        </a:p>
      </dsp:txBody>
      <dsp:txXfrm>
        <a:off x="1195419" y="2989851"/>
        <a:ext cx="5509982" cy="1176264"/>
      </dsp:txXfrm>
    </dsp:sp>
    <dsp:sp modelId="{2908E418-38ED-4E66-A474-390C781ACF3E}">
      <dsp:nvSpPr>
        <dsp:cNvPr id="0" name=""/>
        <dsp:cNvSpPr/>
      </dsp:nvSpPr>
      <dsp:spPr>
        <a:xfrm>
          <a:off x="1742593" y="4429885"/>
          <a:ext cx="6970374" cy="1249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2D7A8F"/>
              </a:solidFill>
            </a:rPr>
            <a:t>La metodología </a:t>
          </a:r>
          <a:r>
            <a:rPr lang="es-MX" sz="1600" kern="1200" dirty="0" err="1" smtClean="0">
              <a:solidFill>
                <a:srgbClr val="2D7A8F"/>
              </a:solidFill>
            </a:rPr>
            <a:t>ExternE</a:t>
          </a:r>
          <a:r>
            <a:rPr lang="es-MX" sz="1600" kern="1200" dirty="0" smtClean="0">
              <a:solidFill>
                <a:srgbClr val="2D7A8F"/>
              </a:solidFill>
            </a:rPr>
            <a:t> representa una referencia internacional, por lo que se emplea como base en diversos  programas desarrollados para la incorporación de externalidades </a:t>
          </a:r>
          <a:endParaRPr lang="es-MX" sz="1600" kern="1200" dirty="0">
            <a:solidFill>
              <a:srgbClr val="2D7A8F"/>
            </a:solidFill>
          </a:endParaRPr>
        </a:p>
      </dsp:txBody>
      <dsp:txXfrm>
        <a:off x="1779188" y="4466480"/>
        <a:ext cx="5501269" cy="1176264"/>
      </dsp:txXfrm>
    </dsp:sp>
    <dsp:sp modelId="{A5E801F4-4D0A-42FA-A1CD-E01729ED85E9}">
      <dsp:nvSpPr>
        <dsp:cNvPr id="0" name=""/>
        <dsp:cNvSpPr/>
      </dsp:nvSpPr>
      <dsp:spPr>
        <a:xfrm>
          <a:off x="6158228" y="956968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rgbClr val="669900">
            <a:alpha val="90000"/>
          </a:srgbClr>
        </a:solidFill>
        <a:ln w="25400" cap="flat" cmpd="sng" algn="ctr">
          <a:solidFill>
            <a:srgbClr val="66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340961" y="956968"/>
        <a:ext cx="446679" cy="611139"/>
      </dsp:txXfrm>
    </dsp:sp>
    <dsp:sp modelId="{F65A9EE3-C5A5-437B-851D-7B9795C54D21}">
      <dsp:nvSpPr>
        <dsp:cNvPr id="0" name=""/>
        <dsp:cNvSpPr/>
      </dsp:nvSpPr>
      <dsp:spPr>
        <a:xfrm>
          <a:off x="6741997" y="2433597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rgbClr val="669900">
            <a:alpha val="90000"/>
          </a:srgbClr>
        </a:solidFill>
        <a:ln w="25400" cap="flat" cmpd="sng" algn="ctr">
          <a:solidFill>
            <a:srgbClr val="66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924730" y="2433597"/>
        <a:ext cx="446679" cy="611139"/>
      </dsp:txXfrm>
    </dsp:sp>
    <dsp:sp modelId="{2D86997E-50F7-4E3D-A65D-67E63CD20105}">
      <dsp:nvSpPr>
        <dsp:cNvPr id="0" name=""/>
        <dsp:cNvSpPr/>
      </dsp:nvSpPr>
      <dsp:spPr>
        <a:xfrm>
          <a:off x="7317053" y="3910225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rgbClr val="669900">
            <a:alpha val="90000"/>
          </a:srgbClr>
        </a:solidFill>
        <a:ln w="25400" cap="flat" cmpd="sng" algn="ctr">
          <a:solidFill>
            <a:srgbClr val="6699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7499786" y="3910225"/>
        <a:ext cx="446679" cy="61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8D43A-4152-45DD-A1F3-45239174B9B9}">
      <dsp:nvSpPr>
        <dsp:cNvPr id="0" name=""/>
        <dsp:cNvSpPr/>
      </dsp:nvSpPr>
      <dsp:spPr>
        <a:xfrm>
          <a:off x="0" y="0"/>
          <a:ext cx="6242154" cy="801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2D7A8F"/>
              </a:solidFill>
            </a:rPr>
            <a:t>Modelo </a:t>
          </a:r>
          <a:r>
            <a:rPr lang="es-MX" sz="1900" kern="1200" dirty="0" err="1" smtClean="0">
              <a:solidFill>
                <a:srgbClr val="2D7A8F"/>
              </a:solidFill>
            </a:rPr>
            <a:t>semi</a:t>
          </a:r>
          <a:r>
            <a:rPr lang="es-MX" sz="1900" kern="1200" dirty="0" smtClean="0">
              <a:solidFill>
                <a:srgbClr val="2D7A8F"/>
              </a:solidFill>
            </a:rPr>
            <a:t>-empírico desarrollado por la Agencia Internacional de Energía Atómica</a:t>
          </a:r>
          <a:endParaRPr lang="es-MX" sz="1900" kern="1200" dirty="0">
            <a:solidFill>
              <a:srgbClr val="2D7A8F"/>
            </a:solidFill>
          </a:endParaRPr>
        </a:p>
      </dsp:txBody>
      <dsp:txXfrm>
        <a:off x="23474" y="23474"/>
        <a:ext cx="5283551" cy="754506"/>
      </dsp:txXfrm>
    </dsp:sp>
    <dsp:sp modelId="{48C70428-6249-4602-AA2A-876064D24C0E}">
      <dsp:nvSpPr>
        <dsp:cNvPr id="0" name=""/>
        <dsp:cNvSpPr/>
      </dsp:nvSpPr>
      <dsp:spPr>
        <a:xfrm>
          <a:off x="466134" y="912767"/>
          <a:ext cx="6242154" cy="801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2D7A8F"/>
              </a:solidFill>
            </a:rPr>
            <a:t>Considera coeficientes de ajuste de acuerdo a características de la planta y su entorno</a:t>
          </a:r>
          <a:endParaRPr lang="es-MX" sz="1900" kern="1200" dirty="0">
            <a:solidFill>
              <a:srgbClr val="2D7A8F"/>
            </a:solidFill>
          </a:endParaRPr>
        </a:p>
      </dsp:txBody>
      <dsp:txXfrm>
        <a:off x="489608" y="936241"/>
        <a:ext cx="5208126" cy="754506"/>
      </dsp:txXfrm>
    </dsp:sp>
    <dsp:sp modelId="{7B31412C-93E9-4724-B57E-D82EE2139F13}">
      <dsp:nvSpPr>
        <dsp:cNvPr id="0" name=""/>
        <dsp:cNvSpPr/>
      </dsp:nvSpPr>
      <dsp:spPr>
        <a:xfrm>
          <a:off x="932269" y="1825535"/>
          <a:ext cx="6242154" cy="801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2D7A8F"/>
              </a:solidFill>
            </a:rPr>
            <a:t>Compuesto por tres niveles de estimación: básico, intermedio y superior</a:t>
          </a:r>
          <a:endParaRPr lang="es-MX" sz="1900" kern="1200" dirty="0">
            <a:solidFill>
              <a:srgbClr val="2D7A8F"/>
            </a:solidFill>
          </a:endParaRPr>
        </a:p>
      </dsp:txBody>
      <dsp:txXfrm>
        <a:off x="955743" y="1849009"/>
        <a:ext cx="5208126" cy="754506"/>
      </dsp:txXfrm>
    </dsp:sp>
    <dsp:sp modelId="{9ECD8FD4-00B5-4055-8FFC-8D2096B0141A}">
      <dsp:nvSpPr>
        <dsp:cNvPr id="0" name=""/>
        <dsp:cNvSpPr/>
      </dsp:nvSpPr>
      <dsp:spPr>
        <a:xfrm>
          <a:off x="1398404" y="2738302"/>
          <a:ext cx="6242154" cy="801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2D7A8F"/>
              </a:solidFill>
            </a:rPr>
            <a:t>Como punto de partida considera el modelo SUWM (Simple </a:t>
          </a:r>
          <a:r>
            <a:rPr lang="es-MX" sz="1900" kern="1200" dirty="0" err="1" smtClean="0">
              <a:solidFill>
                <a:srgbClr val="2D7A8F"/>
              </a:solidFill>
            </a:rPr>
            <a:t>Uniform</a:t>
          </a:r>
          <a:r>
            <a:rPr lang="es-MX" sz="1900" kern="1200" dirty="0" smtClean="0">
              <a:solidFill>
                <a:srgbClr val="2D7A8F"/>
              </a:solidFill>
            </a:rPr>
            <a:t> </a:t>
          </a:r>
          <a:r>
            <a:rPr lang="es-MX" sz="1900" kern="1200" dirty="0" err="1" smtClean="0">
              <a:solidFill>
                <a:srgbClr val="2D7A8F"/>
              </a:solidFill>
            </a:rPr>
            <a:t>World</a:t>
          </a:r>
          <a:r>
            <a:rPr lang="es-MX" sz="1900" kern="1200" dirty="0" smtClean="0">
              <a:solidFill>
                <a:srgbClr val="2D7A8F"/>
              </a:solidFill>
            </a:rPr>
            <a:t> </a:t>
          </a:r>
          <a:r>
            <a:rPr lang="es-MX" sz="1900" kern="1200" dirty="0" err="1" smtClean="0">
              <a:solidFill>
                <a:srgbClr val="2D7A8F"/>
              </a:solidFill>
            </a:rPr>
            <a:t>Model</a:t>
          </a:r>
          <a:r>
            <a:rPr lang="es-MX" sz="1900" kern="1200" dirty="0" smtClean="0">
              <a:solidFill>
                <a:srgbClr val="2D7A8F"/>
              </a:solidFill>
            </a:rPr>
            <a:t>)</a:t>
          </a:r>
          <a:endParaRPr lang="es-MX" sz="1900" kern="1200" dirty="0">
            <a:solidFill>
              <a:srgbClr val="2D7A8F"/>
            </a:solidFill>
          </a:endParaRPr>
        </a:p>
      </dsp:txBody>
      <dsp:txXfrm>
        <a:off x="1421878" y="2761776"/>
        <a:ext cx="5208126" cy="754506"/>
      </dsp:txXfrm>
    </dsp:sp>
    <dsp:sp modelId="{44D0C958-A0BE-4949-ADD8-CC953542D9AC}">
      <dsp:nvSpPr>
        <dsp:cNvPr id="0" name=""/>
        <dsp:cNvSpPr/>
      </dsp:nvSpPr>
      <dsp:spPr>
        <a:xfrm>
          <a:off x="1864539" y="3651070"/>
          <a:ext cx="6242154" cy="8014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D7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2D7A8F"/>
              </a:solidFill>
            </a:rPr>
            <a:t>QUERI intermedio es usado para calcular impactos locales (&lt;50 Km) y regionales (&lt;1,000 Km)</a:t>
          </a:r>
          <a:endParaRPr lang="es-MX" sz="1900" kern="1200" dirty="0">
            <a:solidFill>
              <a:srgbClr val="2D7A8F"/>
            </a:solidFill>
          </a:endParaRPr>
        </a:p>
      </dsp:txBody>
      <dsp:txXfrm>
        <a:off x="1888013" y="3674544"/>
        <a:ext cx="5208126" cy="754506"/>
      </dsp:txXfrm>
    </dsp:sp>
    <dsp:sp modelId="{53A908C6-C2B2-46A1-9FAB-5FAFCFF73F67}">
      <dsp:nvSpPr>
        <dsp:cNvPr id="0" name=""/>
        <dsp:cNvSpPr/>
      </dsp:nvSpPr>
      <dsp:spPr>
        <a:xfrm>
          <a:off x="5791489" y="554166"/>
          <a:ext cx="520945" cy="520945"/>
        </a:xfrm>
        <a:prstGeom prst="downArrow">
          <a:avLst>
            <a:gd name="adj1" fmla="val 55000"/>
            <a:gd name="adj2" fmla="val 45000"/>
          </a:avLst>
        </a:prstGeom>
        <a:solidFill>
          <a:srgbClr val="DD6909">
            <a:alpha val="90000"/>
          </a:srgbClr>
        </a:solidFill>
        <a:ln w="25400" cap="flat" cmpd="sng" algn="ctr">
          <a:solidFill>
            <a:srgbClr val="DD690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5908702" y="554166"/>
        <a:ext cx="286519" cy="392011"/>
      </dsp:txXfrm>
    </dsp:sp>
    <dsp:sp modelId="{9254E36A-3E1E-4072-A0D5-B352BEAC51A8}">
      <dsp:nvSpPr>
        <dsp:cNvPr id="0" name=""/>
        <dsp:cNvSpPr/>
      </dsp:nvSpPr>
      <dsp:spPr>
        <a:xfrm>
          <a:off x="6257624" y="1466934"/>
          <a:ext cx="520945" cy="520945"/>
        </a:xfrm>
        <a:prstGeom prst="downArrow">
          <a:avLst>
            <a:gd name="adj1" fmla="val 55000"/>
            <a:gd name="adj2" fmla="val 45000"/>
          </a:avLst>
        </a:prstGeom>
        <a:solidFill>
          <a:srgbClr val="DD6909">
            <a:alpha val="90000"/>
          </a:srgbClr>
        </a:solidFill>
        <a:ln w="25400" cap="flat" cmpd="sng" algn="ctr">
          <a:solidFill>
            <a:srgbClr val="DD690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6374837" y="1466934"/>
        <a:ext cx="286519" cy="392011"/>
      </dsp:txXfrm>
    </dsp:sp>
    <dsp:sp modelId="{915FF78F-67DA-43FE-8CD6-82F6FD5E603A}">
      <dsp:nvSpPr>
        <dsp:cNvPr id="0" name=""/>
        <dsp:cNvSpPr/>
      </dsp:nvSpPr>
      <dsp:spPr>
        <a:xfrm>
          <a:off x="6723759" y="2366344"/>
          <a:ext cx="520945" cy="520945"/>
        </a:xfrm>
        <a:prstGeom prst="downArrow">
          <a:avLst>
            <a:gd name="adj1" fmla="val 55000"/>
            <a:gd name="adj2" fmla="val 45000"/>
          </a:avLst>
        </a:prstGeom>
        <a:solidFill>
          <a:srgbClr val="DD6909">
            <a:alpha val="90000"/>
          </a:srgbClr>
        </a:solidFill>
        <a:ln w="25400" cap="flat" cmpd="sng" algn="ctr">
          <a:solidFill>
            <a:srgbClr val="DD690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6840972" y="2366344"/>
        <a:ext cx="286519" cy="392011"/>
      </dsp:txXfrm>
    </dsp:sp>
    <dsp:sp modelId="{B62D2D7E-D477-473B-A0A1-B7088F046B29}">
      <dsp:nvSpPr>
        <dsp:cNvPr id="0" name=""/>
        <dsp:cNvSpPr/>
      </dsp:nvSpPr>
      <dsp:spPr>
        <a:xfrm>
          <a:off x="7189894" y="3288017"/>
          <a:ext cx="520945" cy="520945"/>
        </a:xfrm>
        <a:prstGeom prst="downArrow">
          <a:avLst>
            <a:gd name="adj1" fmla="val 55000"/>
            <a:gd name="adj2" fmla="val 45000"/>
          </a:avLst>
        </a:prstGeom>
        <a:solidFill>
          <a:srgbClr val="DD6909">
            <a:alpha val="90000"/>
          </a:srgbClr>
        </a:solidFill>
        <a:ln w="25400" cap="flat" cmpd="sng" algn="ctr">
          <a:solidFill>
            <a:srgbClr val="DD690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7307107" y="3288017"/>
        <a:ext cx="286519" cy="392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C561-56D6-416D-8A91-B7AA2CC1208A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4DA8A-A19C-4052-9568-909082C1275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9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17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19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DA8A-A19C-4052-9568-909082C12757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84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27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29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42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43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47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48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49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3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51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52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9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11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12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13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14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15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9CCB-C00A-4B94-A6F3-D65F3967A493}" type="slidenum">
              <a:rPr lang="es-MX" smtClean="0">
                <a:cs typeface="Arial" charset="0"/>
              </a:rPr>
              <a:pPr/>
              <a:t>16</a:t>
            </a:fld>
            <a:endParaRPr lang="es-MX" dirty="0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25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04F-677C-4023-97ED-A344DB5377F7}" type="datetimeFigureOut">
              <a:rPr lang="es-ES_tradnl" smtClean="0"/>
              <a:pPr/>
              <a:t>11/04/2013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1FEB-AF86-421B-9A35-8F3FA48ED2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.wdp"/><Relationship Id="rId18" Type="http://schemas.openxmlformats.org/officeDocument/2006/relationships/image" Target="../media/image40.png"/><Relationship Id="rId3" Type="http://schemas.openxmlformats.org/officeDocument/2006/relationships/image" Target="../media/image15.wmf"/><Relationship Id="rId21" Type="http://schemas.openxmlformats.org/officeDocument/2006/relationships/image" Target="../media/image43.png"/><Relationship Id="rId7" Type="http://schemas.openxmlformats.org/officeDocument/2006/relationships/image" Target="../media/image27.wmf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14.wmf"/><Relationship Id="rId16" Type="http://schemas.openxmlformats.org/officeDocument/2006/relationships/image" Target="../media/image34.wmf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0.wmf"/><Relationship Id="rId5" Type="http://schemas.openxmlformats.org/officeDocument/2006/relationships/image" Target="../media/image17.wmf"/><Relationship Id="rId15" Type="http://schemas.openxmlformats.org/officeDocument/2006/relationships/image" Target="../media/image33.png"/><Relationship Id="rId10" Type="http://schemas.openxmlformats.org/officeDocument/2006/relationships/image" Target="../media/image29.wmf"/><Relationship Id="rId19" Type="http://schemas.openxmlformats.org/officeDocument/2006/relationships/image" Target="../media/image41.png"/><Relationship Id="rId4" Type="http://schemas.openxmlformats.org/officeDocument/2006/relationships/image" Target="../media/image16.wmf"/><Relationship Id="rId9" Type="http://schemas.microsoft.com/office/2007/relationships/hdphoto" Target="../media/hdphoto1.wdp"/><Relationship Id="rId1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57158" y="1500174"/>
            <a:ext cx="8358246" cy="30089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>Metodología para </a:t>
            </a:r>
            <a:r>
              <a:rPr lang="es-MX" sz="5300" dirty="0">
                <a:solidFill>
                  <a:srgbClr val="669900"/>
                </a:solidFill>
              </a:rPr>
              <a:t>calcular </a:t>
            </a:r>
            <a:r>
              <a:rPr lang="es-MX" sz="5300" dirty="0" smtClean="0">
                <a:solidFill>
                  <a:srgbClr val="669900"/>
                </a:solidFill>
              </a:rPr>
              <a:t>        </a:t>
            </a:r>
            <a:r>
              <a:rPr lang="es-MX" sz="5300" i="1" dirty="0" smtClean="0">
                <a:solidFill>
                  <a:srgbClr val="DD6909"/>
                </a:solidFill>
              </a:rPr>
              <a:t>ex </a:t>
            </a:r>
            <a:r>
              <a:rPr lang="es-MX" sz="5300" i="1" dirty="0">
                <a:solidFill>
                  <a:srgbClr val="DD6909"/>
                </a:solidFill>
              </a:rPr>
              <a:t>ante</a:t>
            </a:r>
            <a:r>
              <a:rPr lang="es-MX" sz="5300" i="1" dirty="0">
                <a:solidFill>
                  <a:srgbClr val="2D7A8F"/>
                </a:solidFill>
              </a:rPr>
              <a:t> </a:t>
            </a:r>
            <a:r>
              <a:rPr lang="es-MX" sz="5300" dirty="0" smtClean="0">
                <a:solidFill>
                  <a:srgbClr val="669900"/>
                </a:solidFill>
              </a:rPr>
              <a:t>externalidades</a:t>
            </a:r>
            <a:r>
              <a:rPr lang="es-MX" sz="5300" dirty="0" smtClean="0">
                <a:solidFill>
                  <a:srgbClr val="2D7A8F"/>
                </a:solidFill>
              </a:rPr>
              <a:t> asociadas a la </a:t>
            </a:r>
            <a:r>
              <a:rPr lang="es-MX" sz="5300" dirty="0">
                <a:solidFill>
                  <a:srgbClr val="2D7A8F"/>
                </a:solidFill>
              </a:rPr>
              <a:t>generación </a:t>
            </a:r>
            <a:r>
              <a:rPr lang="es-MX" sz="5300" dirty="0" smtClean="0">
                <a:solidFill>
                  <a:srgbClr val="2D7A8F"/>
                </a:solidFill>
              </a:rPr>
              <a:t>de </a:t>
            </a:r>
            <a:r>
              <a:rPr lang="es-MX" sz="5300" dirty="0" smtClean="0">
                <a:solidFill>
                  <a:srgbClr val="669900"/>
                </a:solidFill>
              </a:rPr>
              <a:t>electricidad</a:t>
            </a: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Analizamos sólo 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tecnologías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generación a partir de combustibles fósiles (COPAR y POISE)</a:t>
            </a:r>
          </a:p>
        </p:txBody>
      </p:sp>
      <p:pic>
        <p:nvPicPr>
          <p:cNvPr id="35850" name="Picture 10" descr="C:\Users\Saúl Rodríguez.SaúlRodríguez\AppData\Local\Microsoft\Windows\Temporary Internet Files\Content.IE5\P0J3KY4C\MC90029798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9792" y="1695093"/>
            <a:ext cx="3384376" cy="3034077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18940890">
            <a:off x="5674236" y="1752606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ight Arrow 14"/>
          <p:cNvSpPr/>
          <p:nvPr/>
        </p:nvSpPr>
        <p:spPr>
          <a:xfrm>
            <a:off x="6084168" y="3351277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ight Arrow 15"/>
          <p:cNvSpPr/>
          <p:nvPr/>
        </p:nvSpPr>
        <p:spPr>
          <a:xfrm rot="10800000">
            <a:off x="2339753" y="3279269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ight Arrow 16"/>
          <p:cNvSpPr/>
          <p:nvPr/>
        </p:nvSpPr>
        <p:spPr>
          <a:xfrm rot="13474310">
            <a:off x="2937836" y="1680728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ight Arrow 17"/>
          <p:cNvSpPr/>
          <p:nvPr/>
        </p:nvSpPr>
        <p:spPr>
          <a:xfrm rot="7494432">
            <a:off x="3143309" y="5279881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ight Arrow 18"/>
          <p:cNvSpPr/>
          <p:nvPr/>
        </p:nvSpPr>
        <p:spPr>
          <a:xfrm rot="3466833">
            <a:off x="5361148" y="5343675"/>
            <a:ext cx="576064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extBox 21"/>
          <p:cNvSpPr txBox="1"/>
          <p:nvPr/>
        </p:nvSpPr>
        <p:spPr>
          <a:xfrm>
            <a:off x="2627784" y="463812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Quema de Combustibles Fósiles para la Generación de Electricidad</a:t>
            </a:r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1368152" y="836712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  COMBINADO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2648" y="936104"/>
            <a:ext cx="27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TERMOELECTRICA CONVENCONAL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313525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TURBOGAS CON GAS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306896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TURBOGAS CON DIESEL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2648" y="5799549"/>
            <a:ext cx="2699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CARBOELECTRICA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565553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COMBUSTION INTERNA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3 CuadroTexto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Costos y Parámetros de Referencia para la Formulación de Proyectos de Inversión en el Sector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Eléctrico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(COPAR)</a:t>
            </a:r>
          </a:p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de Obras e Inversiones del Sector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Eléctrico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(POISE).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19" y="4514303"/>
            <a:ext cx="1913454" cy="16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2" name="Rectangle 1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Consideramos </a:t>
            </a:r>
            <a:r>
              <a:rPr lang="es-MX" sz="24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mismas cuatro fases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s-MX" sz="24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metodología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s-MX" sz="24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vías de impacto (</a:t>
            </a:r>
            <a:r>
              <a:rPr lang="es-MX" sz="2400" noProof="0" dirty="0" err="1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ExternE</a:t>
            </a:r>
            <a:r>
              <a:rPr lang="es-MX" sz="24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)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, sólo que con: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noProof="0" dirty="0" smtClean="0">
              <a:solidFill>
                <a:srgbClr val="2D7A8F"/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U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n modelo de </a:t>
            </a:r>
            <a:r>
              <a:rPr lang="es-MX" sz="24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dispersión simple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MX" sz="2400" noProof="0" dirty="0" err="1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ólo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considera la </a:t>
            </a:r>
            <a:r>
              <a:rPr lang="es-MX" sz="24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operación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de las plantas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s-MX" sz="2400" noProof="0" dirty="0" err="1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mpactos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s-MX" sz="24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salud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MX" sz="24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biodiversidad </a:t>
            </a:r>
            <a:r>
              <a:rPr lang="es-MX" sz="2400" noProof="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s-MX" sz="24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cambio climático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3 CuadroTexto"/>
          <p:cNvSpPr txBox="1"/>
          <p:nvPr/>
        </p:nvSpPr>
        <p:spPr>
          <a:xfrm>
            <a:off x="0" y="6516052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Externalities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2005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Update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42923" y="3981693"/>
            <a:ext cx="2257069" cy="2083617"/>
            <a:chOff x="2600643" y="3501008"/>
            <a:chExt cx="2146077" cy="2040048"/>
          </a:xfrm>
        </p:grpSpPr>
        <p:pic>
          <p:nvPicPr>
            <p:cNvPr id="8202" name="Picture 10" descr="http://neoparaiso.com/imagenes/med/mexico.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3501008"/>
              <a:ext cx="2118936" cy="1973958"/>
            </a:xfrm>
            <a:prstGeom prst="rect">
              <a:avLst/>
            </a:prstGeom>
            <a:noFill/>
          </p:spPr>
        </p:pic>
        <p:pic>
          <p:nvPicPr>
            <p:cNvPr id="8199" name="Picture 7" descr="C:\Users\Saúl Rodríguez.SaúlRodríguez\AppData\Local\Microsoft\Windows\Temporary Internet Files\Content.IE5\DO0H69UG\MC900350498[1]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2D7A8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00643" y="3642012"/>
              <a:ext cx="1872208" cy="1899044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4044963" y="3621654"/>
            <a:ext cx="3263341" cy="2736304"/>
            <a:chOff x="2035599" y="1655682"/>
            <a:chExt cx="5920777" cy="4338239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915816" y="2060848"/>
              <a:ext cx="72008" cy="331236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87824" y="5373216"/>
              <a:ext cx="360040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993366" y="2924944"/>
              <a:ext cx="3378834" cy="2440686"/>
            </a:xfrm>
            <a:custGeom>
              <a:avLst/>
              <a:gdLst>
                <a:gd name="connsiteX0" fmla="*/ 0 w 2510287"/>
                <a:gd name="connsiteY0" fmla="*/ 1621766 h 1621766"/>
                <a:gd name="connsiteX1" fmla="*/ 1311215 w 2510287"/>
                <a:gd name="connsiteY1" fmla="*/ 1216325 h 1621766"/>
                <a:gd name="connsiteX2" fmla="*/ 2510287 w 2510287"/>
                <a:gd name="connsiteY2" fmla="*/ 0 h 16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0287" h="1621766">
                  <a:moveTo>
                    <a:pt x="0" y="1621766"/>
                  </a:moveTo>
                  <a:cubicBezTo>
                    <a:pt x="446417" y="1554192"/>
                    <a:pt x="892834" y="1486619"/>
                    <a:pt x="1311215" y="1216325"/>
                  </a:cubicBezTo>
                  <a:cubicBezTo>
                    <a:pt x="1729596" y="946031"/>
                    <a:pt x="2199736" y="368060"/>
                    <a:pt x="2510287" y="0"/>
                  </a:cubicBezTo>
                </a:path>
              </a:pathLst>
            </a:custGeom>
            <a:ln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Straight Connector 19"/>
            <p:cNvCxnSpPr>
              <a:stCxn id="18" idx="0"/>
              <a:endCxn id="18" idx="2"/>
            </p:cNvCxnSpPr>
            <p:nvPr/>
          </p:nvCxnSpPr>
          <p:spPr>
            <a:xfrm flipV="1">
              <a:off x="2993366" y="2924944"/>
              <a:ext cx="3378834" cy="2440686"/>
            </a:xfrm>
            <a:prstGeom prst="line">
              <a:avLst/>
            </a:prstGeom>
            <a:ln>
              <a:solidFill>
                <a:srgbClr val="DD69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2976113" y="2932981"/>
              <a:ext cx="3407434" cy="3060940"/>
            </a:xfrm>
            <a:custGeom>
              <a:avLst/>
              <a:gdLst>
                <a:gd name="connsiteX0" fmla="*/ 0 w 3407434"/>
                <a:gd name="connsiteY0" fmla="*/ 2424023 h 3060940"/>
                <a:gd name="connsiteX1" fmla="*/ 1259457 w 3407434"/>
                <a:gd name="connsiteY1" fmla="*/ 2656936 h 3060940"/>
                <a:gd name="connsiteX2" fmla="*/ 3407434 w 3407434"/>
                <a:gd name="connsiteY2" fmla="*/ 0 h 30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7434" h="3060940">
                  <a:moveTo>
                    <a:pt x="0" y="2424023"/>
                  </a:moveTo>
                  <a:cubicBezTo>
                    <a:pt x="345775" y="2742481"/>
                    <a:pt x="691551" y="3060940"/>
                    <a:pt x="1259457" y="2656936"/>
                  </a:cubicBezTo>
                  <a:cubicBezTo>
                    <a:pt x="1827363" y="2252932"/>
                    <a:pt x="2617398" y="1126466"/>
                    <a:pt x="3407434" y="0"/>
                  </a:cubicBezTo>
                </a:path>
              </a:pathLst>
            </a:custGeom>
            <a:ln>
              <a:solidFill>
                <a:srgbClr val="2D7A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35599" y="1655682"/>
              <a:ext cx="1758304" cy="3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Respuesta</a:t>
              </a:r>
              <a:endPara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2239" y="5157188"/>
              <a:ext cx="1224137" cy="3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Dosis</a:t>
              </a:r>
              <a:endPara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6042161" y="5234210"/>
            <a:ext cx="114015" cy="115635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Oval 28"/>
          <p:cNvSpPr/>
          <p:nvPr/>
        </p:nvSpPr>
        <p:spPr>
          <a:xfrm>
            <a:off x="6042161" y="5490689"/>
            <a:ext cx="114015" cy="115635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Oval 29"/>
          <p:cNvSpPr/>
          <p:nvPr/>
        </p:nvSpPr>
        <p:spPr>
          <a:xfrm>
            <a:off x="6042161" y="5738266"/>
            <a:ext cx="114015" cy="115635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TextBox 30"/>
          <p:cNvSpPr txBox="1"/>
          <p:nvPr/>
        </p:nvSpPr>
        <p:spPr>
          <a:xfrm>
            <a:off x="6077514" y="5133821"/>
            <a:ext cx="1086774" cy="85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Cultivos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8" name="Picture 6" descr="C:\Users\Saúl Rodríguez.SaúlRodríguez\AppData\Local\Microsoft\Windows\Temporary Internet Files\Content.IE5\M396QMBV\MC900297985[1]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512" y="3666490"/>
            <a:ext cx="2520280" cy="2259419"/>
          </a:xfrm>
          <a:prstGeom prst="rect">
            <a:avLst/>
          </a:prstGeom>
          <a:noFill/>
        </p:spPr>
      </p:pic>
      <p:sp>
        <p:nvSpPr>
          <p:cNvPr id="46" name="Right Arrow 45"/>
          <p:cNvSpPr/>
          <p:nvPr/>
        </p:nvSpPr>
        <p:spPr>
          <a:xfrm>
            <a:off x="2123728" y="5277837"/>
            <a:ext cx="504056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ight Arrow 46"/>
          <p:cNvSpPr/>
          <p:nvPr/>
        </p:nvSpPr>
        <p:spPr>
          <a:xfrm>
            <a:off x="4211960" y="5349845"/>
            <a:ext cx="504056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ounded Rectangle 48"/>
          <p:cNvSpPr/>
          <p:nvPr/>
        </p:nvSpPr>
        <p:spPr>
          <a:xfrm>
            <a:off x="179512" y="2710060"/>
            <a:ext cx="1800200" cy="576064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Características de la fuente</a:t>
            </a:r>
            <a:endParaRPr lang="es-MX" dirty="0"/>
          </a:p>
        </p:txBody>
      </p:sp>
      <p:sp>
        <p:nvSpPr>
          <p:cNvPr id="50" name="Rounded Rectangle 49"/>
          <p:cNvSpPr/>
          <p:nvPr/>
        </p:nvSpPr>
        <p:spPr>
          <a:xfrm>
            <a:off x="2411760" y="2710060"/>
            <a:ext cx="1800200" cy="576064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Modelo de dispersión</a:t>
            </a:r>
            <a:endParaRPr lang="es-MX" dirty="0"/>
          </a:p>
        </p:txBody>
      </p:sp>
      <p:sp>
        <p:nvSpPr>
          <p:cNvPr id="51" name="Rounded Rectangle 50"/>
          <p:cNvSpPr/>
          <p:nvPr/>
        </p:nvSpPr>
        <p:spPr>
          <a:xfrm>
            <a:off x="4860032" y="2710060"/>
            <a:ext cx="1800200" cy="576064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de impactos</a:t>
            </a:r>
            <a:endParaRPr lang="es-MX" dirty="0"/>
          </a:p>
        </p:txBody>
      </p:sp>
      <p:sp>
        <p:nvSpPr>
          <p:cNvPr id="52" name="Rounded Rectangle 51"/>
          <p:cNvSpPr/>
          <p:nvPr/>
        </p:nvSpPr>
        <p:spPr>
          <a:xfrm>
            <a:off x="7308304" y="2710060"/>
            <a:ext cx="1800200" cy="576064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Valoración económica</a:t>
            </a:r>
            <a:endParaRPr lang="es-MX" dirty="0"/>
          </a:p>
        </p:txBody>
      </p:sp>
      <p:sp>
        <p:nvSpPr>
          <p:cNvPr id="48" name="Right Arrow 47"/>
          <p:cNvSpPr/>
          <p:nvPr/>
        </p:nvSpPr>
        <p:spPr>
          <a:xfrm>
            <a:off x="7092280" y="5277837"/>
            <a:ext cx="504056" cy="504056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357158" y="1714488"/>
            <a:ext cx="8358246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Razones para esto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-252536" y="-427994"/>
            <a:ext cx="77724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2983560" y="3318317"/>
            <a:ext cx="4711978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72 CuadroTexto"/>
          <p:cNvSpPr txBox="1"/>
          <p:nvPr/>
        </p:nvSpPr>
        <p:spPr>
          <a:xfrm>
            <a:off x="-36512" y="6516052"/>
            <a:ext cx="540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(EU)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-36512" y="44624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principal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determinante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externalidades es el </a:t>
            </a:r>
            <a:r>
              <a:rPr lang="es-MX" sz="28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cambio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28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climático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28662" y="808836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Participación de impactos en la externalidad de la generación eléctrica</a:t>
            </a:r>
          </a:p>
          <a:p>
            <a:pPr algn="ctr"/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(Datos de Europa históricos)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750476"/>
              </p:ext>
            </p:extLst>
          </p:nvPr>
        </p:nvGraphicFramePr>
        <p:xfrm>
          <a:off x="251012" y="1230729"/>
          <a:ext cx="8568952" cy="517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-252536" y="-427994"/>
            <a:ext cx="77724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2983560" y="3318317"/>
            <a:ext cx="4711978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72 CuadroTexto"/>
          <p:cNvSpPr txBox="1"/>
          <p:nvPr/>
        </p:nvSpPr>
        <p:spPr>
          <a:xfrm>
            <a:off x="-36512" y="6516052"/>
            <a:ext cx="96490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(EU).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odelo AGRIMAT de la OIEA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-36512" y="44624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¿Por qué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2800" noProof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consideramos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impacto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cultivos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916327"/>
              </p:ext>
            </p:extLst>
          </p:nvPr>
        </p:nvGraphicFramePr>
        <p:xfrm>
          <a:off x="170180" y="757488"/>
          <a:ext cx="4689851" cy="274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87922" y="130922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impactos en cultivos resultan muy bajos en comparación al resto de las externalidades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26"/>
          <p:cNvGrpSpPr/>
          <p:nvPr/>
        </p:nvGrpSpPr>
        <p:grpSpPr>
          <a:xfrm>
            <a:off x="4860032" y="3429000"/>
            <a:ext cx="3816424" cy="3052519"/>
            <a:chOff x="2035599" y="1655682"/>
            <a:chExt cx="5920777" cy="4338239"/>
          </a:xfrm>
        </p:grpSpPr>
        <p:cxnSp>
          <p:nvCxnSpPr>
            <p:cNvPr id="13" name="Straight Arrow Connector 9"/>
            <p:cNvCxnSpPr/>
            <p:nvPr/>
          </p:nvCxnSpPr>
          <p:spPr>
            <a:xfrm flipH="1" flipV="1">
              <a:off x="2915816" y="2060848"/>
              <a:ext cx="72008" cy="331236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1"/>
            <p:cNvCxnSpPr/>
            <p:nvPr/>
          </p:nvCxnSpPr>
          <p:spPr>
            <a:xfrm>
              <a:off x="2987824" y="5373216"/>
              <a:ext cx="360040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7"/>
            <p:cNvSpPr/>
            <p:nvPr/>
          </p:nvSpPr>
          <p:spPr>
            <a:xfrm>
              <a:off x="2993366" y="2924944"/>
              <a:ext cx="3378834" cy="2440686"/>
            </a:xfrm>
            <a:custGeom>
              <a:avLst/>
              <a:gdLst>
                <a:gd name="connsiteX0" fmla="*/ 0 w 2510287"/>
                <a:gd name="connsiteY0" fmla="*/ 1621766 h 1621766"/>
                <a:gd name="connsiteX1" fmla="*/ 1311215 w 2510287"/>
                <a:gd name="connsiteY1" fmla="*/ 1216325 h 1621766"/>
                <a:gd name="connsiteX2" fmla="*/ 2510287 w 2510287"/>
                <a:gd name="connsiteY2" fmla="*/ 0 h 16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0287" h="1621766">
                  <a:moveTo>
                    <a:pt x="0" y="1621766"/>
                  </a:moveTo>
                  <a:cubicBezTo>
                    <a:pt x="446417" y="1554192"/>
                    <a:pt x="892834" y="1486619"/>
                    <a:pt x="1311215" y="1216325"/>
                  </a:cubicBezTo>
                  <a:cubicBezTo>
                    <a:pt x="1729596" y="946031"/>
                    <a:pt x="2199736" y="368060"/>
                    <a:pt x="2510287" y="0"/>
                  </a:cubicBezTo>
                </a:path>
              </a:pathLst>
            </a:custGeom>
            <a:ln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" name="Straight Connector 19"/>
            <p:cNvCxnSpPr>
              <a:stCxn id="15" idx="0"/>
              <a:endCxn id="15" idx="2"/>
            </p:cNvCxnSpPr>
            <p:nvPr/>
          </p:nvCxnSpPr>
          <p:spPr>
            <a:xfrm flipV="1">
              <a:off x="2993366" y="2924944"/>
              <a:ext cx="3378834" cy="2440686"/>
            </a:xfrm>
            <a:prstGeom prst="line">
              <a:avLst/>
            </a:prstGeom>
            <a:ln>
              <a:solidFill>
                <a:srgbClr val="DD69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21"/>
            <p:cNvSpPr/>
            <p:nvPr/>
          </p:nvSpPr>
          <p:spPr>
            <a:xfrm>
              <a:off x="2976113" y="2932981"/>
              <a:ext cx="3407434" cy="3060940"/>
            </a:xfrm>
            <a:custGeom>
              <a:avLst/>
              <a:gdLst>
                <a:gd name="connsiteX0" fmla="*/ 0 w 3407434"/>
                <a:gd name="connsiteY0" fmla="*/ 2424023 h 3060940"/>
                <a:gd name="connsiteX1" fmla="*/ 1259457 w 3407434"/>
                <a:gd name="connsiteY1" fmla="*/ 2656936 h 3060940"/>
                <a:gd name="connsiteX2" fmla="*/ 3407434 w 3407434"/>
                <a:gd name="connsiteY2" fmla="*/ 0 h 30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7434" h="3060940">
                  <a:moveTo>
                    <a:pt x="0" y="2424023"/>
                  </a:moveTo>
                  <a:cubicBezTo>
                    <a:pt x="345775" y="2742481"/>
                    <a:pt x="691551" y="3060940"/>
                    <a:pt x="1259457" y="2656936"/>
                  </a:cubicBezTo>
                  <a:cubicBezTo>
                    <a:pt x="1827363" y="2252932"/>
                    <a:pt x="2617398" y="1126466"/>
                    <a:pt x="3407434" y="0"/>
                  </a:cubicBezTo>
                </a:path>
              </a:pathLst>
            </a:custGeom>
            <a:ln>
              <a:solidFill>
                <a:srgbClr val="2D7A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2035599" y="1655682"/>
              <a:ext cx="1758304" cy="3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Respuesta</a:t>
              </a:r>
              <a:endPara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6732239" y="5157188"/>
              <a:ext cx="1224137" cy="3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Dosis</a:t>
              </a:r>
              <a:endPara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TextBox 30"/>
          <p:cNvSpPr txBox="1"/>
          <p:nvPr/>
        </p:nvSpPr>
        <p:spPr>
          <a:xfrm>
            <a:off x="7912087" y="4941651"/>
            <a:ext cx="1086774" cy="85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Cultivos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7"/>
          <p:cNvSpPr/>
          <p:nvPr/>
        </p:nvSpPr>
        <p:spPr>
          <a:xfrm>
            <a:off x="7740352" y="5013176"/>
            <a:ext cx="114015" cy="115635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Oval 28"/>
          <p:cNvSpPr/>
          <p:nvPr/>
        </p:nvSpPr>
        <p:spPr>
          <a:xfrm>
            <a:off x="7740352" y="5269655"/>
            <a:ext cx="114015" cy="115635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Oval 29"/>
          <p:cNvSpPr/>
          <p:nvPr/>
        </p:nvSpPr>
        <p:spPr>
          <a:xfrm>
            <a:off x="7740352" y="5517232"/>
            <a:ext cx="114015" cy="115635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derecha"/>
          <p:cNvSpPr/>
          <p:nvPr/>
        </p:nvSpPr>
        <p:spPr>
          <a:xfrm>
            <a:off x="4139952" y="4725144"/>
            <a:ext cx="576064" cy="566547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Flecha derecha"/>
          <p:cNvSpPr/>
          <p:nvPr/>
        </p:nvSpPr>
        <p:spPr>
          <a:xfrm rot="10800000">
            <a:off x="4499992" y="1638317"/>
            <a:ext cx="576064" cy="566547"/>
          </a:xfrm>
          <a:prstGeom prst="rightArrow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899592" y="439994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concentraciones bajas el SO</a:t>
            </a:r>
            <a:r>
              <a:rPr lang="es-MX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comporta como un fertilizante, por lo que llegan a presentarse externalidades positivas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2" name="72 CuadroTexto"/>
          <p:cNvSpPr txBox="1"/>
          <p:nvPr/>
        </p:nvSpPr>
        <p:spPr>
          <a:xfrm>
            <a:off x="0" y="6546830"/>
            <a:ext cx="540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(EU)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 bwMode="auto">
          <a:xfrm>
            <a:off x="-36512" y="44624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Las externalidades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dependen</a:t>
            </a:r>
            <a:r>
              <a:rPr lang="es-MX" sz="280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principalmente de la </a:t>
            </a:r>
            <a:r>
              <a:rPr lang="es-MX" sz="28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operación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71538" y="561944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Participación de impactos en la externalidad en las etapas de vida de las plantas de generación eléctrica</a:t>
            </a:r>
          </a:p>
          <a:p>
            <a:pPr algn="ctr"/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(Datos de Europa históricos)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905458"/>
              </p:ext>
            </p:extLst>
          </p:nvPr>
        </p:nvGraphicFramePr>
        <p:xfrm>
          <a:off x="307975" y="1594633"/>
          <a:ext cx="8656512" cy="501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28596" y="2571744"/>
            <a:ext cx="8143932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Metodologías empleadas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26322" y="2060848"/>
            <a:ext cx="6630054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Cambio Climático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MCO\AppData\Local\Microsoft\Windows\Temporary Internet Files\Content.IE5\7D0Q7UGG\MC9002817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2527660" cy="43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MCO\AppData\Local\Microsoft\Windows\Temporary Internet Files\Content.IE5\SR6W7B0T\MC9004316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2444763" cy="23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riángulo isósceles"/>
          <p:cNvSpPr/>
          <p:nvPr/>
        </p:nvSpPr>
        <p:spPr>
          <a:xfrm rot="5400000">
            <a:off x="1041473" y="3575152"/>
            <a:ext cx="5218464" cy="3176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4824028" y="1209526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Calcular el CO</a:t>
            </a:r>
            <a:r>
              <a:rPr lang="es-MX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emitido por la quema de combustibles fósiles.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782476" y="1973704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699461" y="2012067"/>
            <a:ext cx="7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N</a:t>
            </a:r>
            <a:r>
              <a:rPr lang="es-MX" sz="2000" baseline="-25000" dirty="0">
                <a:solidFill>
                  <a:schemeClr val="bg1"/>
                </a:solidFill>
              </a:rPr>
              <a:t>2</a:t>
            </a:r>
            <a:r>
              <a:rPr lang="es-MX" sz="2000" dirty="0" smtClean="0">
                <a:solidFill>
                  <a:schemeClr val="bg1"/>
                </a:solidFill>
              </a:rPr>
              <a:t>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943378" y="1996896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07373" y="2029743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CH</a:t>
            </a:r>
            <a:r>
              <a:rPr lang="es-MX" sz="2000" baseline="-25000" dirty="0" smtClean="0">
                <a:solidFill>
                  <a:schemeClr val="bg1"/>
                </a:solidFill>
              </a:rPr>
              <a:t>4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246303" y="2621776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215185" y="2660139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43277" y="2556193"/>
            <a:ext cx="270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1      21    310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881198" y="2067198"/>
            <a:ext cx="1346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Equivalencia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6110399" y="1980129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079281" y="2018492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60031" y="3352924"/>
            <a:ext cx="41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se requieren modelos de dispersión de contaminantes, por ser un impacto global.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6 Elipse"/>
          <p:cNvSpPr/>
          <p:nvPr/>
        </p:nvSpPr>
        <p:spPr>
          <a:xfrm>
            <a:off x="4214810" y="4429132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857752" y="435769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Asignar un costo por tonelada de CO</a:t>
            </a:r>
            <a:r>
              <a:rPr lang="es-MX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liberado a la atmósfera, (precio histórico de los bonos de carbono).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929190" y="5572140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Multiplicar las emisiones por el costo de emisión.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1486319" y="2204864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403304" y="2243227"/>
            <a:ext cx="7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N</a:t>
            </a:r>
            <a:r>
              <a:rPr lang="es-MX" sz="2000" baseline="-25000" dirty="0">
                <a:solidFill>
                  <a:schemeClr val="bg1"/>
                </a:solidFill>
              </a:rPr>
              <a:t>2</a:t>
            </a:r>
            <a:r>
              <a:rPr lang="es-MX" sz="2000" dirty="0" smtClean="0">
                <a:solidFill>
                  <a:schemeClr val="bg1"/>
                </a:solidFill>
              </a:rPr>
              <a:t>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1146734" y="2708920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115616" y="2747283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1727685" y="2774503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691680" y="2807350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CH</a:t>
            </a:r>
            <a:r>
              <a:rPr lang="es-MX" sz="2000" baseline="-25000" dirty="0" smtClean="0">
                <a:solidFill>
                  <a:schemeClr val="bg1"/>
                </a:solidFill>
              </a:rPr>
              <a:t>4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-34558" y="0"/>
            <a:ext cx="9178557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Estimación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costos de 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cambio climático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igual a SENER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MX" sz="3600" b="0" i="0" u="none" strike="noStrike" kern="1200" cap="none" spc="0" normalizeH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3600" dirty="0" smtClean="0">
              <a:solidFill>
                <a:srgbClr val="2D7A8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6 Elipse"/>
          <p:cNvSpPr/>
          <p:nvPr/>
        </p:nvSpPr>
        <p:spPr>
          <a:xfrm>
            <a:off x="4284538" y="555618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35" name="6 Elipse"/>
          <p:cNvSpPr/>
          <p:nvPr/>
        </p:nvSpPr>
        <p:spPr>
          <a:xfrm>
            <a:off x="4214810" y="342900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6" name="6 Elipse"/>
          <p:cNvSpPr/>
          <p:nvPr/>
        </p:nvSpPr>
        <p:spPr>
          <a:xfrm>
            <a:off x="4143372" y="128586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796" y="6537314"/>
            <a:ext cx="742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Intergovernmental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Panel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Secretaía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Energía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26322" y="2060848"/>
            <a:ext cx="6630054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Salud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85246" y="980728"/>
            <a:ext cx="6791210" cy="12683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kern="0" dirty="0" smtClean="0">
                <a:solidFill>
                  <a:srgbClr val="2D7A8F"/>
                </a:solidFill>
              </a:rPr>
              <a:t>Analizar las metodologías y </a:t>
            </a:r>
            <a:r>
              <a:rPr lang="es-MX" sz="2400" kern="0" dirty="0">
                <a:solidFill>
                  <a:srgbClr val="2D7A8F"/>
                </a:solidFill>
              </a:rPr>
              <a:t>herramientas </a:t>
            </a:r>
            <a:r>
              <a:rPr lang="es-MX" sz="2400" kern="0" dirty="0" smtClean="0">
                <a:solidFill>
                  <a:srgbClr val="2D7A8F"/>
                </a:solidFill>
              </a:rPr>
              <a:t>empleadas a nivel mundial para calcular externalidades.</a:t>
            </a:r>
            <a:endParaRPr lang="es-MX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805268" y="3012327"/>
            <a:ext cx="792088" cy="792088"/>
          </a:xfrm>
          <a:prstGeom prst="ellipse">
            <a:avLst/>
          </a:prstGeom>
          <a:solidFill>
            <a:srgbClr val="66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6 Elipse"/>
          <p:cNvSpPr/>
          <p:nvPr/>
        </p:nvSpPr>
        <p:spPr>
          <a:xfrm>
            <a:off x="805268" y="1218875"/>
            <a:ext cx="792088" cy="792088"/>
          </a:xfrm>
          <a:prstGeom prst="ellipse">
            <a:avLst/>
          </a:prstGeom>
          <a:solidFill>
            <a:srgbClr val="2D7A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0" y="0"/>
            <a:ext cx="77724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28188" y="2462146"/>
            <a:ext cx="6848267" cy="197496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40000"/>
              </a:spcBef>
              <a:buClr>
                <a:srgbClr val="0099CC"/>
              </a:buClr>
              <a:buSzPct val="90000"/>
              <a:defRPr/>
            </a:pPr>
            <a:r>
              <a:rPr lang="es-MX" sz="2400" kern="0" dirty="0" smtClean="0">
                <a:solidFill>
                  <a:srgbClr val="669900"/>
                </a:solidFill>
              </a:rPr>
              <a:t>Desarrollar una metodología </a:t>
            </a:r>
            <a:r>
              <a:rPr lang="es-MX" sz="2400" kern="0" dirty="0" err="1" smtClean="0">
                <a:solidFill>
                  <a:srgbClr val="669900"/>
                </a:solidFill>
              </a:rPr>
              <a:t>implementable</a:t>
            </a:r>
            <a:r>
              <a:rPr lang="es-MX" sz="2400" kern="0" dirty="0" smtClean="0">
                <a:solidFill>
                  <a:srgbClr val="669900"/>
                </a:solidFill>
              </a:rPr>
              <a:t> en el corto plazo que permita cuantificar las externalidades del sector eléctrico nacional para usarse en el proceso de planeación.</a:t>
            </a:r>
            <a:endParaRPr lang="es-MX" sz="2400" kern="0" dirty="0">
              <a:solidFill>
                <a:srgbClr val="6699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64558" y="4797152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16686" y="4509120"/>
            <a:ext cx="6759769" cy="197496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40000"/>
              </a:spcBef>
              <a:buClr>
                <a:srgbClr val="0099CC"/>
              </a:buClr>
              <a:buSzPct val="90000"/>
              <a:defRPr/>
            </a:pPr>
            <a:r>
              <a:rPr lang="es-MX" sz="2400" kern="0" dirty="0" smtClean="0">
                <a:solidFill>
                  <a:schemeClr val="bg1">
                    <a:lumMod val="50000"/>
                  </a:schemeClr>
                </a:solidFill>
              </a:rPr>
              <a:t>Diseñar una herramienta práctica y de uso inmediato que permita calcular las externalidades ajustándose a la información disponible en México. </a:t>
            </a:r>
            <a:endParaRPr lang="es-MX" sz="24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36925" y="188640"/>
            <a:ext cx="8996536" cy="179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2500" lnSpcReduction="20000"/>
          </a:bodyPr>
          <a:lstStyle/>
          <a:p>
            <a:r>
              <a:rPr lang="es-MX" sz="4300" dirty="0" smtClean="0">
                <a:solidFill>
                  <a:srgbClr val="2D7A8F"/>
                </a:solidFill>
              </a:rPr>
              <a:t>Modelo </a:t>
            </a:r>
            <a:r>
              <a:rPr lang="es-MX" sz="4300" dirty="0" smtClean="0">
                <a:solidFill>
                  <a:srgbClr val="DD6909"/>
                </a:solidFill>
              </a:rPr>
              <a:t>QUERI</a:t>
            </a:r>
            <a:r>
              <a:rPr lang="es-MX" sz="4300" dirty="0" smtClean="0"/>
              <a:t> </a:t>
            </a:r>
            <a:r>
              <a:rPr lang="es-MX" sz="4300" dirty="0" smtClean="0">
                <a:solidFill>
                  <a:srgbClr val="2D7A8F"/>
                </a:solidFill>
              </a:rPr>
              <a:t>usado por AIEA*</a:t>
            </a:r>
            <a:endParaRPr lang="es-MX" sz="4300" dirty="0">
              <a:solidFill>
                <a:srgbClr val="2D7A8F"/>
              </a:solidFill>
            </a:endParaRPr>
          </a:p>
          <a:p>
            <a:r>
              <a:rPr lang="es-MX" sz="3400" dirty="0" smtClean="0">
                <a:solidFill>
                  <a:srgbClr val="669900"/>
                </a:solidFill>
              </a:rPr>
              <a:t>Quick </a:t>
            </a:r>
            <a:r>
              <a:rPr lang="es-MX" sz="3400" dirty="0" err="1">
                <a:solidFill>
                  <a:srgbClr val="669900"/>
                </a:solidFill>
              </a:rPr>
              <a:t>Estimation</a:t>
            </a:r>
            <a:r>
              <a:rPr lang="es-MX" sz="3400" dirty="0">
                <a:solidFill>
                  <a:srgbClr val="669900"/>
                </a:solidFill>
              </a:rPr>
              <a:t> of </a:t>
            </a:r>
            <a:r>
              <a:rPr lang="es-MX" sz="3400" dirty="0" err="1">
                <a:solidFill>
                  <a:srgbClr val="669900"/>
                </a:solidFill>
              </a:rPr>
              <a:t>Respiratory</a:t>
            </a:r>
            <a:r>
              <a:rPr lang="es-MX" sz="3400" dirty="0">
                <a:solidFill>
                  <a:srgbClr val="669900"/>
                </a:solidFill>
              </a:rPr>
              <a:t> </a:t>
            </a:r>
            <a:r>
              <a:rPr lang="es-MX" sz="3400" dirty="0" err="1">
                <a:solidFill>
                  <a:srgbClr val="669900"/>
                </a:solidFill>
              </a:rPr>
              <a:t>Health</a:t>
            </a:r>
            <a:r>
              <a:rPr lang="es-MX" sz="3400" dirty="0">
                <a:solidFill>
                  <a:srgbClr val="669900"/>
                </a:solidFill>
              </a:rPr>
              <a:t> </a:t>
            </a:r>
            <a:r>
              <a:rPr lang="es-MX" sz="3400" dirty="0" err="1" smtClean="0">
                <a:solidFill>
                  <a:srgbClr val="669900"/>
                </a:solidFill>
              </a:rPr>
              <a:t>Impacts</a:t>
            </a:r>
            <a:endParaRPr lang="es-MX" sz="3400" dirty="0">
              <a:solidFill>
                <a:srgbClr val="6699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s-MX" sz="4400" dirty="0" smtClean="0">
              <a:solidFill>
                <a:srgbClr val="2D7A8F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2D7A8F"/>
                </a:solidFill>
              </a:rPr>
              <a:t>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54157122"/>
              </p:ext>
            </p:extLst>
          </p:nvPr>
        </p:nvGraphicFramePr>
        <p:xfrm>
          <a:off x="500034" y="1500174"/>
          <a:ext cx="8106694" cy="445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6290736"/>
            <a:ext cx="8465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Agencia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Internacional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Energía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Atómica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Quantifying the Damages of Airborne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Pollution–Simple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Models for Assessing the Damages</a:t>
            </a:r>
          </a:p>
          <a:p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24241" y="1806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Existen </a:t>
            </a:r>
            <a:r>
              <a:rPr lang="es-MX" sz="3600" dirty="0" smtClean="0">
                <a:solidFill>
                  <a:srgbClr val="669900"/>
                </a:solidFill>
              </a:rPr>
              <a:t>distintos</a:t>
            </a:r>
            <a:r>
              <a:rPr lang="es-MX" sz="3600" dirty="0" smtClean="0">
                <a:solidFill>
                  <a:srgbClr val="2D7A8F"/>
                </a:solidFill>
              </a:rPr>
              <a:t> modelos de </a:t>
            </a:r>
            <a:r>
              <a:rPr lang="es-MX" sz="3600" dirty="0" smtClean="0">
                <a:solidFill>
                  <a:srgbClr val="669900"/>
                </a:solidFill>
              </a:rPr>
              <a:t>QUERI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-866785" y="3211091"/>
            <a:ext cx="226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Impacto (#casos)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837582" y="5981218"/>
            <a:ext cx="439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Altura de la chimenea (metros)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-36512" y="6474822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AIRPACTS, Equations for impact and damage cost  assessments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7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78277"/>
              </p:ext>
            </p:extLst>
          </p:nvPr>
        </p:nvGraphicFramePr>
        <p:xfrm>
          <a:off x="468369" y="836712"/>
          <a:ext cx="7488005" cy="51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Flecha abajo"/>
          <p:cNvSpPr/>
          <p:nvPr/>
        </p:nvSpPr>
        <p:spPr>
          <a:xfrm rot="10800000">
            <a:off x="7740351" y="1700808"/>
            <a:ext cx="1152128" cy="3168352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236296" y="49411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Información requerida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000496" y="1142984"/>
            <a:ext cx="2357454" cy="857256"/>
          </a:xfrm>
          <a:prstGeom prst="wedgeRoundRectCallout">
            <a:avLst>
              <a:gd name="adj1" fmla="val -55183"/>
              <a:gd name="adj2" fmla="val 16518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Nosotros usaremos el intermedio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7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6964256" y="677980"/>
            <a:ext cx="792088" cy="818022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25974" y="0"/>
            <a:ext cx="9169974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Contaminantes </a:t>
            </a:r>
            <a:r>
              <a:rPr lang="es-MX" sz="36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considerados</a:t>
            </a:r>
            <a:r>
              <a:rPr lang="es-MX" sz="360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: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6525344"/>
            <a:ext cx="307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CEPAL-SEMARNAT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65107" y="892313"/>
            <a:ext cx="10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Sulfatos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29047" y="4726080"/>
            <a:ext cx="137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Nitratos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3923928" y="677980"/>
            <a:ext cx="792088" cy="818022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9553" y="1588150"/>
            <a:ext cx="35283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Bronquitis crónica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 respiratorias (hospital)</a:t>
            </a: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Días de actividad restringida</a:t>
            </a:r>
          </a:p>
          <a:p>
            <a:pPr algn="ctr"/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Visitas a sala de urgencia</a:t>
            </a:r>
          </a:p>
          <a:p>
            <a:pPr algn="ctr"/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Crisis aguda de asma</a:t>
            </a:r>
          </a:p>
          <a:p>
            <a:pPr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Tos crónica</a:t>
            </a:r>
          </a:p>
          <a:p>
            <a:pPr algn="ctr"/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 cardiovasculares (hospital)</a:t>
            </a: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Mortalidad crónica</a:t>
            </a:r>
          </a:p>
          <a:p>
            <a:pPr algn="ctr"/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Mortalidad aguda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950084" y="652046"/>
            <a:ext cx="792088" cy="818022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923928" y="821996"/>
            <a:ext cx="7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dirty="0">
                <a:solidFill>
                  <a:schemeClr val="bg1"/>
                </a:solidFill>
              </a:rPr>
              <a:t>SO</a:t>
            </a:r>
            <a:r>
              <a:rPr lang="es-MX" sz="2400" baseline="-25000" dirty="0">
                <a:solidFill>
                  <a:schemeClr val="bg1"/>
                </a:solidFill>
              </a:rPr>
              <a:t>2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910641" y="821996"/>
            <a:ext cx="89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dirty="0">
                <a:solidFill>
                  <a:schemeClr val="bg1"/>
                </a:solidFill>
              </a:rPr>
              <a:t>PM</a:t>
            </a:r>
            <a:r>
              <a:rPr lang="es-MX" sz="2400" baseline="-25000" dirty="0">
                <a:solidFill>
                  <a:schemeClr val="bg1"/>
                </a:solidFill>
              </a:rPr>
              <a:t>10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8055525" y="677980"/>
            <a:ext cx="792088" cy="818022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956376" y="892313"/>
            <a:ext cx="10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Nitratos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2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239880" y="223622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239880" y="5941366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15134" y="1588150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220866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274027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328878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382039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4944966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544902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84096" y="595307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72" y="1693574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10" y="2833990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10" y="3367340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10" y="3914110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10" y="5026966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10" y="5531022"/>
            <a:ext cx="301082" cy="22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48 Elipse"/>
          <p:cNvSpPr/>
          <p:nvPr/>
        </p:nvSpPr>
        <p:spPr>
          <a:xfrm>
            <a:off x="4932040" y="652046"/>
            <a:ext cx="792088" cy="818022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932040" y="796062"/>
            <a:ext cx="7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dirty="0" err="1" smtClean="0">
                <a:solidFill>
                  <a:schemeClr val="bg1"/>
                </a:solidFill>
              </a:rPr>
              <a:t>NO</a:t>
            </a:r>
            <a:r>
              <a:rPr lang="es-MX" sz="2400" baseline="-25000" dirty="0" err="1" smtClean="0">
                <a:solidFill>
                  <a:schemeClr val="bg1"/>
                </a:solidFill>
              </a:rPr>
              <a:t>x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53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2" y="1705286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0" y="2845702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0" y="3379052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0" y="3925822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0" y="5038678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0" y="5542734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2" y="2302374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92" y="6046790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95254" y="1588150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220866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274027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328878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382039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4944966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544902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64216" y="595307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75374" y="1588150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220866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274027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328878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3820398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4944966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5449022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44336" y="5953078"/>
            <a:ext cx="301082" cy="31559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76 CuadroTexto"/>
          <p:cNvSpPr txBox="1"/>
          <p:nvPr/>
        </p:nvSpPr>
        <p:spPr>
          <a:xfrm>
            <a:off x="3078088" y="6444044"/>
            <a:ext cx="58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Contaminante primario 	Contaminante secundario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5484515" y="6556702"/>
            <a:ext cx="129118" cy="144016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78 Elipse"/>
          <p:cNvSpPr/>
          <p:nvPr/>
        </p:nvSpPr>
        <p:spPr>
          <a:xfrm>
            <a:off x="8516300" y="6556702"/>
            <a:ext cx="129118" cy="144016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0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97146" y="4324454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8166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10" y="4429878"/>
            <a:ext cx="301082" cy="2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77266" y="4324454"/>
            <a:ext cx="301082" cy="3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57386" y="4324454"/>
            <a:ext cx="301082" cy="31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47464" y="714356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2D7A8F"/>
                </a:solidFill>
              </a:rPr>
              <a:t>Inputs                                       </a:t>
            </a:r>
            <a:r>
              <a:rPr lang="es-MX" sz="4400" dirty="0" smtClean="0">
                <a:solidFill>
                  <a:srgbClr val="669900"/>
                </a:solidFill>
              </a:rPr>
              <a:t>Output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6516633"/>
            <a:ext cx="8465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Fuente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AIRPACTS, Equations for impact and damage cost assessments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5740" y="2795051"/>
            <a:ext cx="2606060" cy="985465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Densidad poblacional regional (</a:t>
            </a:r>
            <a:r>
              <a:rPr lang="el-GR" i="1" dirty="0" smtClean="0"/>
              <a:t>ρ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79512" y="4048130"/>
            <a:ext cx="2606060" cy="985465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Tasa de emisión por contaminante (</a:t>
            </a:r>
            <a:r>
              <a:rPr lang="es-MX" i="1" dirty="0" smtClean="0"/>
              <a:t>Q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79512" y="1541972"/>
            <a:ext cx="2606060" cy="985465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Velocidad de decaimiento por contaminante (</a:t>
            </a:r>
            <a:r>
              <a:rPr lang="es-MX" i="1" dirty="0" smtClean="0"/>
              <a:t>k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6444208" y="3140968"/>
            <a:ext cx="2606060" cy="985465"/>
          </a:xfrm>
          <a:prstGeom prst="round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Casos de enfermedades (</a:t>
            </a:r>
            <a:r>
              <a:rPr lang="es-MX" sz="2000" i="1" dirty="0" smtClean="0"/>
              <a:t>I</a:t>
            </a:r>
            <a:r>
              <a:rPr lang="es-MX" sz="2000" dirty="0" smtClean="0"/>
              <a:t>)</a:t>
            </a:r>
            <a:endParaRPr lang="es-MX" sz="2000" dirty="0"/>
          </a:p>
        </p:txBody>
      </p:sp>
      <p:sp>
        <p:nvSpPr>
          <p:cNvPr id="34" name="Right Arrow 46"/>
          <p:cNvSpPr/>
          <p:nvPr/>
        </p:nvSpPr>
        <p:spPr>
          <a:xfrm rot="19075704">
            <a:off x="2880270" y="5259117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21" name="Group 20"/>
          <p:cNvGrpSpPr/>
          <p:nvPr/>
        </p:nvGrpSpPr>
        <p:grpSpPr>
          <a:xfrm>
            <a:off x="3361934" y="2589614"/>
            <a:ext cx="2714159" cy="2495570"/>
            <a:chOff x="3361934" y="2589614"/>
            <a:chExt cx="2714159" cy="249557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1934" y="2589614"/>
              <a:ext cx="2714159" cy="2495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1 CuadroTexto"/>
            <p:cNvSpPr txBox="1"/>
            <p:nvPr/>
          </p:nvSpPr>
          <p:spPr>
            <a:xfrm rot="1459631">
              <a:off x="3951044" y="4172033"/>
              <a:ext cx="883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SUWM</a:t>
              </a:r>
              <a:endPara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1 CuadroTexto"/>
            <p:cNvSpPr txBox="1"/>
            <p:nvPr/>
          </p:nvSpPr>
          <p:spPr>
            <a:xfrm rot="20256825">
              <a:off x="4675182" y="4160567"/>
              <a:ext cx="883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</a:t>
              </a:r>
              <a:endPara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1" name="Right Arrow 46"/>
          <p:cNvSpPr/>
          <p:nvPr/>
        </p:nvSpPr>
        <p:spPr>
          <a:xfrm rot="780448">
            <a:off x="2843808" y="3040673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ight Arrow 46"/>
          <p:cNvSpPr/>
          <p:nvPr/>
        </p:nvSpPr>
        <p:spPr>
          <a:xfrm>
            <a:off x="5796136" y="3284984"/>
            <a:ext cx="576064" cy="65314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ight Arrow 46"/>
          <p:cNvSpPr/>
          <p:nvPr/>
        </p:nvSpPr>
        <p:spPr>
          <a:xfrm rot="21164429">
            <a:off x="2843808" y="4169804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15 Rectángulo redondeado"/>
          <p:cNvSpPr/>
          <p:nvPr/>
        </p:nvSpPr>
        <p:spPr>
          <a:xfrm>
            <a:off x="179512" y="5301208"/>
            <a:ext cx="2606060" cy="985465"/>
          </a:xfrm>
          <a:prstGeom prst="roundRect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Pendiente de la función exposición-respuesta    (</a:t>
            </a:r>
            <a:r>
              <a:rPr lang="es-MX" i="1" dirty="0" err="1" smtClean="0"/>
              <a:t>f</a:t>
            </a:r>
            <a:r>
              <a:rPr lang="es-MX" i="1" baseline="-25000" dirty="0" err="1" smtClean="0"/>
              <a:t>er</a:t>
            </a:r>
            <a:r>
              <a:rPr lang="es-MX" dirty="0" smtClean="0"/>
              <a:t>)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491880" y="5013176"/>
                <a:ext cx="2357568" cy="905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𝑰</m:t>
                      </m:r>
                      <m:r>
                        <a:rPr lang="es-MX" sz="28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𝝆</m:t>
                          </m:r>
                          <m: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s-MX" sz="2800" b="1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s-MX" sz="2800" b="1" i="1" baseline="-25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m:t>er</m:t>
                          </m:r>
                          <m: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s-MX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s-MX" sz="28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2357568" cy="9050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0" y="0"/>
            <a:ext cx="8996536" cy="9286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r>
              <a:rPr lang="es-MX" sz="3000" dirty="0" smtClean="0">
                <a:solidFill>
                  <a:srgbClr val="2D7A8F"/>
                </a:solidFill>
              </a:rPr>
              <a:t>Modelo </a:t>
            </a:r>
            <a:r>
              <a:rPr lang="es-MX" sz="3000" dirty="0" smtClean="0">
                <a:solidFill>
                  <a:srgbClr val="669900"/>
                </a:solidFill>
              </a:rPr>
              <a:t>SUWM</a:t>
            </a:r>
            <a:r>
              <a:rPr lang="es-MX" sz="3000" dirty="0" smtClean="0">
                <a:solidFill>
                  <a:srgbClr val="2D7A8F"/>
                </a:solidFill>
              </a:rPr>
              <a:t>, en su fase más simple</a:t>
            </a: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ight Arrow 46"/>
          <p:cNvSpPr/>
          <p:nvPr/>
        </p:nvSpPr>
        <p:spPr>
          <a:xfrm rot="2721749">
            <a:off x="2939026" y="2106170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5796136" y="1174100"/>
                <a:ext cx="3371116" cy="687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ρ</m:t>
                    </m:r>
                  </m:oMath>
                </a14:m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:  densidad poblacional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γ</m:t>
                    </m:r>
                  </m:oMath>
                </a14:m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:  fracción del impacto total correspondiente al dominio local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   :  velocidad de decaimiento por contaminante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MX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  <a:r>
                  <a:rPr lang="es-MX" sz="1600" baseline="-25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es-MX" sz="1600" baseline="-25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MX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s-MX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  <a:r>
                  <a:rPr lang="es-MX" sz="1600" baseline="-25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:  constante por localización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sz="1700" baseline="-25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F</m:t>
                    </m:r>
                  </m:oMath>
                </a14:m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: relación entre el flujo (F) de los gases estimado y referencia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s-MX" sz="1700" b="0" baseline="-250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T</m:t>
                    </m:r>
                  </m:oMath>
                </a14:m>
                <a:r>
                  <a:rPr lang="es-MX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: </a:t>
                </a:r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relación </a:t>
                </a:r>
                <a:r>
                  <a:rPr lang="es-MX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entre </a:t>
                </a:r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 temperatura (T) de </a:t>
                </a:r>
                <a:r>
                  <a:rPr lang="es-MX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los gases estimado y una </a:t>
                </a:r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referencia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MX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h</m:t>
                    </m:r>
                    <m:r>
                      <m:rPr>
                        <m:sty m:val="p"/>
                      </m:rPr>
                      <a:rPr lang="es-MX" sz="1700" i="0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: altura de la chimenea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s-MX" sz="1700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m:t>ST</m:t>
                    </m:r>
                  </m:oMath>
                </a14:m>
                <a:r>
                  <a:rPr lang="es-MX" sz="17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: relación entre la población local y regional de referencia y la real                            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s-MX" sz="1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174100"/>
                <a:ext cx="3371116" cy="687880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04" t="-266" r="-14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39960" y="5808"/>
            <a:ext cx="8996536" cy="8309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s-MX" sz="4800" dirty="0" smtClean="0">
                <a:solidFill>
                  <a:srgbClr val="2D7A8F"/>
                </a:solidFill>
              </a:rPr>
              <a:t>Usamos el modelo de </a:t>
            </a:r>
            <a:r>
              <a:rPr lang="es-MX" sz="4800" dirty="0" smtClean="0">
                <a:solidFill>
                  <a:srgbClr val="669900"/>
                </a:solidFill>
              </a:rPr>
              <a:t>SUWM</a:t>
            </a:r>
            <a:r>
              <a:rPr lang="es-MX" sz="4800" dirty="0" smtClean="0">
                <a:solidFill>
                  <a:srgbClr val="2D7A8F"/>
                </a:solidFill>
              </a:rPr>
              <a:t> con factores de ajuste </a:t>
            </a:r>
            <a:r>
              <a:rPr lang="en-US" sz="4800" dirty="0" smtClean="0">
                <a:solidFill>
                  <a:srgbClr val="2D7A8F"/>
                </a:solidFill>
              </a:rPr>
              <a:t>=     </a:t>
            </a:r>
            <a:r>
              <a:rPr lang="en-US" sz="4800" dirty="0" smtClean="0">
                <a:solidFill>
                  <a:srgbClr val="DD6909"/>
                </a:solidFill>
              </a:rPr>
              <a:t>C</a:t>
            </a:r>
            <a:r>
              <a:rPr lang="en-US" sz="4800" baseline="-25000" dirty="0" smtClean="0">
                <a:solidFill>
                  <a:srgbClr val="DD6909"/>
                </a:solidFill>
              </a:rPr>
              <a:t>P</a:t>
            </a:r>
            <a:r>
              <a:rPr lang="es-MX" sz="4800" dirty="0" smtClean="0">
                <a:solidFill>
                  <a:srgbClr val="2D7A8F"/>
                </a:solidFill>
              </a:rPr>
              <a:t>*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DD6909"/>
                </a:solidFill>
              </a:rPr>
              <a:t>C</a:t>
            </a:r>
            <a:r>
              <a:rPr lang="en-US" sz="4800" baseline="-25000" dirty="0" smtClean="0">
                <a:solidFill>
                  <a:srgbClr val="DD6909"/>
                </a:solidFill>
              </a:rPr>
              <a:t>K</a:t>
            </a:r>
            <a:r>
              <a:rPr lang="es-MX" sz="4800" dirty="0" smtClean="0">
                <a:solidFill>
                  <a:srgbClr val="2D7A8F"/>
                </a:solidFill>
              </a:rPr>
              <a:t>*</a:t>
            </a:r>
            <a:r>
              <a:rPr lang="en-US" sz="4800" dirty="0"/>
              <a:t> </a:t>
            </a:r>
            <a:r>
              <a:rPr lang="en-US" sz="4800" dirty="0" smtClean="0">
                <a:solidFill>
                  <a:srgbClr val="DD6909"/>
                </a:solidFill>
              </a:rPr>
              <a:t>C</a:t>
            </a:r>
            <a:r>
              <a:rPr lang="en-US" sz="4800" baseline="-25000" dirty="0" smtClean="0">
                <a:solidFill>
                  <a:srgbClr val="DD6909"/>
                </a:solidFill>
              </a:rPr>
              <a:t>F</a:t>
            </a:r>
            <a:r>
              <a:rPr lang="es-MX" sz="4800" dirty="0" smtClean="0">
                <a:solidFill>
                  <a:srgbClr val="2D7A8F"/>
                </a:solidFill>
              </a:rPr>
              <a:t>*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rgbClr val="DD6909"/>
                </a:solidFill>
              </a:rPr>
              <a:t>C</a:t>
            </a:r>
            <a:r>
              <a:rPr lang="en-US" sz="4800" baseline="-25000" dirty="0">
                <a:solidFill>
                  <a:srgbClr val="DD6909"/>
                </a:solidFill>
              </a:rPr>
              <a:t>T</a:t>
            </a:r>
            <a:r>
              <a:rPr lang="en-US" sz="4800" baseline="-25000" dirty="0"/>
              <a:t> </a:t>
            </a:r>
            <a:r>
              <a:rPr lang="es-MX" sz="4800" dirty="0" smtClean="0">
                <a:solidFill>
                  <a:srgbClr val="2D7A8F"/>
                </a:solidFill>
              </a:rPr>
              <a:t>*</a:t>
            </a:r>
            <a:r>
              <a:rPr lang="en-US" sz="4800" dirty="0"/>
              <a:t> </a:t>
            </a:r>
            <a:r>
              <a:rPr lang="en-US" sz="4800" dirty="0" smtClean="0">
                <a:solidFill>
                  <a:srgbClr val="DD6909"/>
                </a:solidFill>
              </a:rPr>
              <a:t>F</a:t>
            </a:r>
            <a:r>
              <a:rPr lang="en-US" sz="4800" baseline="-25000" dirty="0" smtClean="0">
                <a:solidFill>
                  <a:srgbClr val="DD6909"/>
                </a:solidFill>
              </a:rPr>
              <a:t>S</a:t>
            </a:r>
            <a:r>
              <a:rPr lang="es-MX" sz="4800" dirty="0" smtClean="0">
                <a:solidFill>
                  <a:srgbClr val="2D7A8F"/>
                </a:solidFill>
              </a:rPr>
              <a:t>*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rgbClr val="DD6909"/>
                </a:solidFill>
              </a:rPr>
              <a:t>F</a:t>
            </a:r>
            <a:r>
              <a:rPr lang="en-US" sz="4800" baseline="-25000" dirty="0" err="1">
                <a:solidFill>
                  <a:srgbClr val="DD6909"/>
                </a:solidFill>
              </a:rPr>
              <a:t>ρ</a:t>
            </a:r>
            <a:endParaRPr lang="es-MX" sz="4800" dirty="0">
              <a:solidFill>
                <a:srgbClr val="DD6909"/>
              </a:solidFill>
            </a:endParaRPr>
          </a:p>
          <a:p>
            <a:pPr>
              <a:spcBef>
                <a:spcPct val="0"/>
              </a:spcBef>
              <a:defRPr/>
            </a:pPr>
            <a:endParaRPr kumimoji="0" lang="es-MX" sz="48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961" y="1035579"/>
            <a:ext cx="40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Diferencia en las densidades regionales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721" y="836712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DD6909"/>
                </a:solidFill>
              </a:rPr>
              <a:t>C</a:t>
            </a:r>
            <a:r>
              <a:rPr lang="en-US" sz="7200" baseline="-25000" dirty="0">
                <a:solidFill>
                  <a:srgbClr val="DD6909"/>
                </a:solidFill>
              </a:rPr>
              <a:t>P</a:t>
            </a:r>
            <a:endParaRPr lang="es-MX" sz="7200" dirty="0">
              <a:solidFill>
                <a:srgbClr val="DD6909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721" y="1844824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DD6909"/>
                </a:solidFill>
              </a:rPr>
              <a:t>C</a:t>
            </a:r>
            <a:r>
              <a:rPr lang="en-US" sz="7200" baseline="-25000" dirty="0">
                <a:solidFill>
                  <a:srgbClr val="DD6909"/>
                </a:solidFill>
              </a:rPr>
              <a:t>K</a:t>
            </a:r>
            <a:endParaRPr lang="es-MX" sz="7200" dirty="0">
              <a:solidFill>
                <a:srgbClr val="DD6909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721" y="2708920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DD6909"/>
                </a:solidFill>
              </a:rPr>
              <a:t>C</a:t>
            </a:r>
            <a:r>
              <a:rPr lang="en-US" sz="7200" baseline="-25000" dirty="0">
                <a:solidFill>
                  <a:srgbClr val="DD6909"/>
                </a:solidFill>
              </a:rPr>
              <a:t>F</a:t>
            </a:r>
            <a:endParaRPr lang="es-MX" sz="7200" dirty="0">
              <a:solidFill>
                <a:srgbClr val="DD690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899592" y="1299804"/>
                <a:ext cx="4374767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dirty="0" smtClean="0">
                          <a:solidFill>
                            <a:srgbClr val="DD6909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i="1" baseline="-25000" dirty="0" smtClean="0">
                          <a:solidFill>
                            <a:srgbClr val="DD6909"/>
                          </a:solidFill>
                        </a:rPr>
                        <m:t>P</m:t>
                      </m:r>
                      <m:r>
                        <a:rPr lang="es-MX" sz="2000" b="0" i="1" smtClean="0">
                          <a:solidFill>
                            <a:srgbClr val="DD690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reg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reg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s-MX" sz="2000" b="0" i="1" smtClean="0">
                          <a:solidFill>
                            <a:srgbClr val="DD6909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 + (1−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)∗</m:t>
                          </m:r>
                          <m:f>
                            <m:fPr>
                              <m:ctrlPr>
                                <a:rPr lang="es-MX" sz="2000" i="1">
                                  <a:solidFill>
                                    <a:srgbClr val="DD690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rgbClr val="DD6909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>
                                  <a:solidFill>
                                    <a:srgbClr val="DD6909"/>
                                  </a:solidFill>
                                </a:rPr>
                                <m:t>reg</m:t>
                              </m:r>
                              <m:r>
                                <m:rPr>
                                  <m:nor/>
                                </m:rPr>
                                <a:rPr lang="es-MX" sz="2000" i="1">
                                  <a:solidFill>
                                    <a:srgbClr val="DD6909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rgbClr val="DD6909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>
                                  <a:solidFill>
                                    <a:srgbClr val="DD6909"/>
                                  </a:solidFill>
                                </a:rPr>
                                <m:t>reg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>
                                  <a:solidFill>
                                    <a:srgbClr val="DD6909"/>
                                  </a:solidFill>
                                </a:rPr>
                                <m:t>_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>
                                  <a:solidFill>
                                    <a:srgbClr val="DD6909"/>
                                  </a:solidFill>
                                </a:rPr>
                                <m:t>ref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99804"/>
                <a:ext cx="4374767" cy="6753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012160" y="2027580"/>
                <a:ext cx="3036857" cy="681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m:t>local</m:t>
                          </m:r>
                          <m:r>
                            <a:rPr lang="es-MX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=0.2574∗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baseline="-250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local</m:t>
                                  </m:r>
                                  <m:r>
                                    <m:rPr>
                                      <m:nor/>
                                    </m:rPr>
                                    <a:rPr lang="es-MX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reg</m:t>
                                  </m:r>
                                  <m:r>
                                    <m:rPr>
                                      <m:nor/>
                                    </m:rPr>
                                    <a:rPr lang="es-MX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0.4715</m:t>
                          </m:r>
                        </m:sup>
                      </m:sSup>
                    </m:oMath>
                  </m:oMathPara>
                </a14:m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27580"/>
                <a:ext cx="3036857" cy="6813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1721" y="3573016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DD6909"/>
                </a:solidFill>
              </a:rPr>
              <a:t>C</a:t>
            </a:r>
            <a:r>
              <a:rPr lang="en-US" sz="7200" baseline="-25000" dirty="0">
                <a:solidFill>
                  <a:srgbClr val="DD6909"/>
                </a:solidFill>
              </a:rPr>
              <a:t>T</a:t>
            </a:r>
            <a:endParaRPr lang="es-MX" sz="7200" dirty="0">
              <a:solidFill>
                <a:srgbClr val="DD6909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721" y="4437112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DD6909"/>
                </a:solidFill>
              </a:rPr>
              <a:t>F</a:t>
            </a:r>
            <a:r>
              <a:rPr lang="en-US" sz="7200" baseline="-25000" dirty="0">
                <a:solidFill>
                  <a:srgbClr val="DD6909"/>
                </a:solidFill>
              </a:rPr>
              <a:t>S</a:t>
            </a:r>
            <a:endParaRPr lang="es-MX" sz="7200" dirty="0">
              <a:solidFill>
                <a:srgbClr val="DD6909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721" y="5301208"/>
            <a:ext cx="117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7200" dirty="0" err="1">
                <a:solidFill>
                  <a:srgbClr val="DD6909"/>
                </a:solidFill>
              </a:rPr>
              <a:t>F</a:t>
            </a:r>
            <a:r>
              <a:rPr lang="en-US" sz="7200" baseline="-25000" dirty="0" err="1">
                <a:solidFill>
                  <a:srgbClr val="DD6909"/>
                </a:solidFill>
              </a:rPr>
              <a:t>ρ</a:t>
            </a:r>
            <a:endParaRPr lang="es-MX" sz="7200" dirty="0">
              <a:solidFill>
                <a:srgbClr val="DD6909"/>
              </a:solidFill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927960" y="1988840"/>
            <a:ext cx="465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Velocidades de decaimiento del contaminante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827584" y="2288232"/>
                <a:ext cx="3907735" cy="77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dirty="0" smtClean="0">
                          <a:solidFill>
                            <a:srgbClr val="DD6909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s-MX" sz="2000" b="0" i="1" baseline="-25000" dirty="0" smtClean="0">
                          <a:solidFill>
                            <a:srgbClr val="DD6909"/>
                          </a:solidFill>
                        </a:rPr>
                        <m:t>K</m:t>
                      </m:r>
                      <m:r>
                        <a:rPr lang="es-MX" sz="2000" b="0" i="1" smtClean="0">
                          <a:solidFill>
                            <a:srgbClr val="DD690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</m:t>
                          </m:r>
                          <m:r>
                            <m:rPr>
                              <m:nor/>
                            </m:rPr>
                            <a:rPr lang="es-MX" sz="2000" b="0" i="1" baseline="-25000" smtClean="0">
                              <a:solidFill>
                                <a:srgbClr val="DD6909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s-MX" sz="2000" b="0" i="1" smtClean="0">
                          <a:solidFill>
                            <a:srgbClr val="DD6909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 + (1−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)∗</m:t>
                          </m:r>
                          <m:f>
                            <m:fPr>
                              <m:ctrlPr>
                                <a:rPr lang="es-MX" sz="2000" i="1">
                                  <a:solidFill>
                                    <a:srgbClr val="DD690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MX" sz="2000" b="0" i="1" smtClean="0">
                                  <a:solidFill>
                                    <a:srgbClr val="DD6909"/>
                                  </a:solidFill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>
                                  <a:solidFill>
                                    <a:srgbClr val="DD6909"/>
                                  </a:solidFill>
                                </a:rPr>
                                <m:t>re</m:t>
                              </m:r>
                              <m:r>
                                <m:rPr>
                                  <m:nor/>
                                </m:rPr>
                                <a:rPr lang="es-MX" sz="2000" i="1" baseline="-25000">
                                  <a:solidFill>
                                    <a:srgbClr val="DD6909"/>
                                  </a:solidFill>
                                </a:rPr>
                                <m:t>f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2000" b="0" i="1" smtClean="0">
                                  <a:solidFill>
                                    <a:srgbClr val="DD6909"/>
                                  </a:solidFill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s-MX" sz="2000" i="1">
                                  <a:solidFill>
                                    <a:srgbClr val="DD6909"/>
                                  </a:solidFill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8232"/>
                <a:ext cx="3907735" cy="7772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9"/>
          <p:cNvSpPr txBox="1"/>
          <p:nvPr/>
        </p:nvSpPr>
        <p:spPr>
          <a:xfrm>
            <a:off x="927961" y="2987660"/>
            <a:ext cx="40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Diferencia en los flujos de los gases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943981" y="3356992"/>
                <a:ext cx="1155508" cy="467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DD6909"/>
                              </a:solidFill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DD6909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b="0" i="1" dirty="0" smtClean="0">
                              <a:solidFill>
                                <a:srgbClr val="DD6909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s-MX" sz="2000" i="1" baseline="-25000">
                              <a:solidFill>
                                <a:srgbClr val="DD6909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s-MX" sz="2000" b="1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1" y="3356992"/>
                <a:ext cx="1155508" cy="46788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2214927" y="3212976"/>
                <a:ext cx="1312394" cy="696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>
                          <a:solidFill>
                            <a:srgbClr val="DD6909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sz="2000" i="1" baseline="-25000">
                          <a:solidFill>
                            <a:srgbClr val="DD6909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s-MX" sz="2000" b="0" i="1" baseline="-25000" smtClean="0">
                          <a:solidFill>
                            <a:srgbClr val="DD6909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s-MX" sz="2000" b="0" i="1" smtClean="0">
                          <a:solidFill>
                            <a:srgbClr val="DD6909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s-MX" sz="200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s-MX" sz="2000" b="0" i="1" baseline="-25000" dirty="0" smtClean="0">
                              <a:solidFill>
                                <a:srgbClr val="DD6909"/>
                              </a:solidFill>
                            </a:rPr>
                            <m:t>gases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s-MX" sz="2000" b="0" i="1" baseline="-25000" dirty="0" smtClean="0">
                              <a:solidFill>
                                <a:srgbClr val="DD6909"/>
                              </a:solidFill>
                            </a:rPr>
                            <m:t>ref</m:t>
                          </m:r>
                        </m:den>
                      </m:f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27" y="3212976"/>
                <a:ext cx="1312394" cy="69698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9"/>
          <p:cNvSpPr txBox="1"/>
          <p:nvPr/>
        </p:nvSpPr>
        <p:spPr>
          <a:xfrm>
            <a:off x="935032" y="3851756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Diferencia en las temperatura de los gases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934363" y="4221088"/>
                <a:ext cx="1392754" cy="467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DD6909"/>
                              </a:solidFill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s-MX" sz="2000" b="0" i="1" baseline="-25000" dirty="0" smtClean="0">
                              <a:solidFill>
                                <a:srgbClr val="DD6909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s-MX" sz="2000" i="1" dirty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b="0" i="1" dirty="0" smtClean="0">
                              <a:solidFill>
                                <a:srgbClr val="DD6909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s-MX" sz="2000" i="1" smtClean="0">
                              <a:solidFill>
                                <a:srgbClr val="DD6909"/>
                              </a:solidFill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s-MX" sz="2000" i="1" baseline="-25000" smtClean="0">
                              <a:solidFill>
                                <a:srgbClr val="DD6909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s-MX" sz="2000" b="1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s-MX" sz="2000" b="0" i="1" baseline="-25000" smtClean="0">
                              <a:solidFill>
                                <a:srgbClr val="DD6909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s-MX" sz="2000" i="1" baseline="-25000">
                              <a:solidFill>
                                <a:srgbClr val="DD6909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s-MX" sz="2000" b="1" i="1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63" y="4221088"/>
                <a:ext cx="1392754" cy="46788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2159169" y="4088688"/>
                <a:ext cx="1312394" cy="696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DD6909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s-MX" sz="2000" b="0" i="1" baseline="-25000" smtClean="0">
                          <a:solidFill>
                            <a:srgbClr val="DD6909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s-MX" sz="2000" b="0" i="1" baseline="-25000" smtClean="0">
                          <a:solidFill>
                            <a:srgbClr val="DD6909"/>
                          </a:solidFill>
                        </a:rPr>
                        <m:t> =</m:t>
                      </m:r>
                      <m:f>
                        <m:fPr>
                          <m:ctrlPr>
                            <a:rPr lang="es-MX" sz="200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es-MX" sz="2000" b="0" i="1" baseline="-25000" dirty="0" smtClean="0">
                              <a:solidFill>
                                <a:srgbClr val="DD6909"/>
                              </a:solidFill>
                            </a:rPr>
                            <m:t>gases</m:t>
                          </m:r>
                        </m:num>
                        <m:den>
                          <m: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es-MX" sz="2000" b="0" i="1" baseline="-25000" dirty="0" smtClean="0">
                              <a:solidFill>
                                <a:srgbClr val="DD6909"/>
                              </a:solidFill>
                            </a:rPr>
                            <m:t>ref</m:t>
                          </m:r>
                        </m:den>
                      </m:f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69" y="4088688"/>
                <a:ext cx="1312394" cy="69698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9"/>
          <p:cNvSpPr txBox="1"/>
          <p:nvPr/>
        </p:nvSpPr>
        <p:spPr>
          <a:xfrm>
            <a:off x="935032" y="4715852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Altura de la chimenea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38 CuadroTexto"/>
              <p:cNvSpPr txBox="1"/>
              <p:nvPr/>
            </p:nvSpPr>
            <p:spPr>
              <a:xfrm>
                <a:off x="971600" y="5075892"/>
                <a:ext cx="1332160" cy="455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i="1" dirty="0" smtClean="0">
                    <a:solidFill>
                      <a:srgbClr val="DD6909"/>
                    </a:solidFill>
                  </a:rPr>
                  <a:t>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solidFill>
                              <a:srgbClr val="DD690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sz="2000" b="0" i="1" baseline="-25000" dirty="0" smtClean="0">
                            <a:solidFill>
                              <a:srgbClr val="DD6909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s-MX" sz="2000" i="1" dirty="0">
                            <a:solidFill>
                              <a:srgbClr val="DD690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s-MX" sz="2000" i="1">
                            <a:solidFill>
                              <a:srgbClr val="DD6909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MX" sz="2000" i="1" baseline="-25000">
                            <a:solidFill>
                              <a:srgbClr val="DD6909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h</m:t>
                        </m:r>
                        <m:r>
                          <a:rPr lang="es-MX" sz="2000" b="0" i="1" baseline="-25000" dirty="0" smtClean="0">
                            <a:solidFill>
                              <a:srgbClr val="DD6909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s-MX" sz="2000" i="1">
                            <a:solidFill>
                              <a:srgbClr val="DD6909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s-MX" sz="2000" i="1" baseline="-25000">
                            <a:solidFill>
                              <a:srgbClr val="DD6909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MX" sz="2000" b="1" i="1">
                            <a:solidFill>
                              <a:srgbClr val="DD6909"/>
                            </a:solidFill>
                          </a:rPr>
                          <m:t> </m:t>
                        </m:r>
                      </m:sup>
                    </m:sSup>
                  </m:oMath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39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75892"/>
                <a:ext cx="1332160" cy="45531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566" b="-2432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971600" y="5981218"/>
                <a:ext cx="2448272" cy="455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i="1" dirty="0" smtClean="0">
                    <a:solidFill>
                      <a:srgbClr val="DD6909"/>
                    </a:solidFill>
                  </a:rPr>
                  <a:t>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solidFill>
                              <a:srgbClr val="DD690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b="0" i="1" baseline="-25000" dirty="0" smtClean="0">
                            <a:solidFill>
                              <a:srgbClr val="DD6909"/>
                            </a:solidFill>
                            <a:latin typeface="Cambria Math"/>
                          </a:rPr>
                          <m:t>𝜌</m:t>
                        </m:r>
                        <m:r>
                          <m:rPr>
                            <m:nor/>
                          </m:rPr>
                          <a:rPr lang="es-MX" sz="2000" i="1" dirty="0">
                            <a:solidFill>
                              <a:srgbClr val="DD690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s-MX" sz="2000" i="1">
                            <a:solidFill>
                              <a:srgbClr val="DD6909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MX" sz="2000" i="1" baseline="-25000">
                            <a:solidFill>
                              <a:srgbClr val="DD6909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s-MX" sz="2000" b="0" i="1" dirty="0" smtClean="0">
                            <a:solidFill>
                              <a:srgbClr val="DD6909"/>
                            </a:solidFill>
                          </a:rPr>
                          <m:t>h</m:t>
                        </m:r>
                        <m:r>
                          <a:rPr lang="es-MX" sz="2000" b="0" i="1" baseline="-25000" dirty="0" smtClean="0">
                            <a:solidFill>
                              <a:srgbClr val="DD6909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s-MX" sz="2000" i="1">
                            <a:solidFill>
                              <a:srgbClr val="DD6909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s-MX" sz="2000" i="1" baseline="-25000">
                            <a:solidFill>
                              <a:srgbClr val="DD6909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MX" sz="2000" b="1" i="1">
                            <a:solidFill>
                              <a:srgbClr val="DD6909"/>
                            </a:solidFill>
                          </a:rPr>
                          <m:t> </m:t>
                        </m:r>
                      </m:sup>
                    </m:sSup>
                    <m:r>
                      <m:rPr>
                        <m:nor/>
                      </m:rPr>
                      <a:rPr lang="es-MX" sz="2000" i="1" dirty="0">
                        <a:solidFill>
                          <a:srgbClr val="DD6909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s-MX" sz="2000" b="0" i="1" dirty="0" smtClean="0">
                        <a:solidFill>
                          <a:srgbClr val="DD690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DD6909"/>
                        </a:solidFill>
                      </a:rPr>
                      <m:t>C</m:t>
                    </m:r>
                    <m:r>
                      <a:rPr lang="es-MX" sz="2000" b="0" i="1" baseline="-25000" dirty="0" smtClean="0">
                        <a:solidFill>
                          <a:srgbClr val="DD6909"/>
                        </a:solidFill>
                        <a:latin typeface="Cambria Math"/>
                      </a:rPr>
                      <m:t>𝑆𝑇</m:t>
                    </m:r>
                  </m:oMath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981218"/>
                <a:ext cx="2448272" cy="45531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488" b="-22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2735233" y="5805264"/>
                <a:ext cx="4392488" cy="722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dirty="0" smtClean="0">
                          <a:solidFill>
                            <a:srgbClr val="DD6909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s-MX" sz="2000" b="0" i="1" baseline="-25000" dirty="0" smtClean="0">
                          <a:solidFill>
                            <a:srgbClr val="DD6909"/>
                          </a:solidFill>
                        </a:rPr>
                        <m:t>ST</m:t>
                      </m:r>
                      <m:r>
                        <a:rPr lang="es-MX" sz="2000" b="0" i="1" smtClean="0">
                          <a:solidFill>
                            <a:srgbClr val="DD690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</m:t>
                          </m:r>
                          <m:r>
                            <m:rPr>
                              <m:nor/>
                            </m:rPr>
                            <a:rPr lang="en-US" sz="2000" i="1" baseline="-25000" smtClean="0">
                              <a:solidFill>
                                <a:srgbClr val="DD6909"/>
                              </a:solidFill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a:rPr lang="es-MX" sz="2000" b="0" i="1" baseline="-25000" smtClean="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𝑙𝑜𝑐𝑎𝑙</m:t>
                          </m:r>
                          <m:r>
                            <m:rPr>
                              <m:nor/>
                            </m:rPr>
                            <a:rPr lang="es-MX" sz="2000" b="0" i="1" baseline="-25000" smtClean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 (1−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b="0" i="1" baseline="-25000" smtClean="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reg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000" baseline="-25000">
                              <a:solidFill>
                                <a:srgbClr val="DD6909"/>
                              </a:solidFill>
                            </a:rPr>
                            <m:t>nueva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MX" sz="2000" b="0" i="1" smtClean="0">
                              <a:solidFill>
                                <a:srgbClr val="DD6909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a:rPr lang="es-MX" sz="2000" i="1" baseline="-25000">
                              <a:solidFill>
                                <a:srgbClr val="DD6909"/>
                              </a:solidFill>
                              <a:latin typeface="Cambria Math"/>
                            </a:rPr>
                            <m:t>𝑙𝑜𝑐𝑎𝑙</m:t>
                          </m:r>
                          <m:r>
                            <m:rPr>
                              <m:nor/>
                            </m:rPr>
                            <a:rPr lang="es-MX" sz="2000" i="1" baseline="-2500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+ (1−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es-MX" sz="2000" i="1" baseline="-25000">
                              <a:solidFill>
                                <a:srgbClr val="DD690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DD6909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sz="2000" i="1" baseline="-25000">
                              <a:solidFill>
                                <a:srgbClr val="DD6909"/>
                              </a:solidFill>
                            </a:rPr>
                            <m:t>reg</m:t>
                          </m:r>
                          <m:r>
                            <m:rPr>
                              <m:nor/>
                            </m:rPr>
                            <a:rPr lang="es-MX" sz="2000" i="1">
                              <a:solidFill>
                                <a:srgbClr val="DD6909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s-MX" sz="2000" b="0" i="0" baseline="-25000" smtClean="0">
                              <a:solidFill>
                                <a:srgbClr val="DD6909"/>
                              </a:solidFill>
                            </a:rPr>
                            <m:t>referencia</m:t>
                          </m:r>
                        </m:den>
                      </m:f>
                    </m:oMath>
                  </m:oMathPara>
                </a14:m>
                <a:endParaRPr lang="es-MX" sz="2000" i="1" dirty="0">
                  <a:solidFill>
                    <a:srgbClr val="DD6909"/>
                  </a:solidFill>
                </a:endParaRPr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233" y="5805264"/>
                <a:ext cx="4392488" cy="72257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9"/>
          <p:cNvSpPr txBox="1"/>
          <p:nvPr/>
        </p:nvSpPr>
        <p:spPr>
          <a:xfrm>
            <a:off x="935033" y="5579948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Densidad poblacional y localización geográfica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43 Triángulo isósceles"/>
          <p:cNvSpPr/>
          <p:nvPr/>
        </p:nvSpPr>
        <p:spPr>
          <a:xfrm rot="5400000">
            <a:off x="3384581" y="3393710"/>
            <a:ext cx="4505458" cy="31765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/>
          <p:cNvSpPr/>
          <p:nvPr/>
        </p:nvSpPr>
        <p:spPr>
          <a:xfrm>
            <a:off x="-35849" y="6531333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AIRPACTS, Equations for impact and damage cost assessments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35496" y="5808"/>
            <a:ext cx="8996536" cy="8309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2D7A8F"/>
                </a:solidFill>
              </a:rPr>
              <a:t>Modelo permite </a:t>
            </a:r>
            <a:r>
              <a:rPr lang="es-MX" sz="4400" dirty="0" smtClean="0">
                <a:solidFill>
                  <a:srgbClr val="DD6909"/>
                </a:solidFill>
              </a:rPr>
              <a:t>ajustar</a:t>
            </a:r>
            <a:r>
              <a:rPr lang="es-MX" sz="4400" dirty="0" smtClean="0">
                <a:solidFill>
                  <a:srgbClr val="2D7A8F"/>
                </a:solidFill>
              </a:rPr>
              <a:t> conforme a </a:t>
            </a:r>
            <a:r>
              <a:rPr lang="es-MX" sz="4400" dirty="0" smtClean="0">
                <a:solidFill>
                  <a:srgbClr val="DD6909"/>
                </a:solidFill>
              </a:rPr>
              <a:t>densidad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496" y="6525344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Quantifying the Damages of Airborne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Datos"/>
          <p:cNvSpPr/>
          <p:nvPr/>
        </p:nvSpPr>
        <p:spPr>
          <a:xfrm>
            <a:off x="555036" y="1562713"/>
            <a:ext cx="3222255" cy="1145059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0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22" y="959991"/>
            <a:ext cx="751616" cy="783635"/>
          </a:xfrm>
          <a:prstGeom prst="rect">
            <a:avLst/>
          </a:prstGeom>
          <a:noFill/>
        </p:spPr>
      </p:pic>
      <p:pic>
        <p:nvPicPr>
          <p:cNvPr id="3081" name="Picture 9" descr="C:\Users\IMCO\AppData\Local\Microsoft\Windows\Temporary Internet Files\Content.IE5\146OWBKL\MC9003347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43" y="618788"/>
            <a:ext cx="861920" cy="10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359" y="959991"/>
            <a:ext cx="751616" cy="783635"/>
          </a:xfrm>
          <a:prstGeom prst="rect">
            <a:avLst/>
          </a:prstGeom>
          <a:noFill/>
        </p:spPr>
      </p:pic>
      <p:pic>
        <p:nvPicPr>
          <p:cNvPr id="30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71" y="1170899"/>
            <a:ext cx="751616" cy="783635"/>
          </a:xfrm>
          <a:prstGeom prst="rect">
            <a:avLst/>
          </a:prstGeom>
          <a:noFill/>
        </p:spPr>
      </p:pic>
      <p:grpSp>
        <p:nvGrpSpPr>
          <p:cNvPr id="31" name="30 Grupo"/>
          <p:cNvGrpSpPr/>
          <p:nvPr/>
        </p:nvGrpSpPr>
        <p:grpSpPr>
          <a:xfrm>
            <a:off x="698247" y="1726500"/>
            <a:ext cx="2016279" cy="719922"/>
            <a:chOff x="935596" y="5085184"/>
            <a:chExt cx="2731023" cy="720080"/>
          </a:xfrm>
        </p:grpSpPr>
        <p:sp>
          <p:nvSpPr>
            <p:cNvPr id="47" name="46 Datos"/>
            <p:cNvSpPr/>
            <p:nvPr/>
          </p:nvSpPr>
          <p:spPr>
            <a:xfrm>
              <a:off x="940877" y="5085184"/>
              <a:ext cx="2725742" cy="720080"/>
            </a:xfrm>
            <a:prstGeom prst="flowChartInputOutput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1367644" y="5301208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1295636" y="5373216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1223628" y="5445224"/>
              <a:ext cx="1584176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1151620" y="5517232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1079612" y="5589240"/>
              <a:ext cx="1584176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1079612" y="5661248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1007604" y="5733256"/>
              <a:ext cx="1602203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935596" y="5805264"/>
              <a:ext cx="1674211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1439652" y="5229200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403648" y="5157192"/>
              <a:ext cx="1512168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8" name="Picture 6" descr="C:\Users\IMCO\AppData\Local\Microsoft\Windows\Temporary Internet Files\Content.IE5\IIQS5KVF\MC9001498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44" y="1726500"/>
            <a:ext cx="787798" cy="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106" y="970299"/>
            <a:ext cx="751616" cy="783635"/>
          </a:xfrm>
          <a:prstGeom prst="rect">
            <a:avLst/>
          </a:prstGeom>
          <a:noFill/>
        </p:spPr>
      </p:pic>
      <p:pic>
        <p:nvPicPr>
          <p:cNvPr id="3096" name="Picture 24" descr="C:\Users\IMCO\AppData\Local\Microsoft\Windows\Temporary Internet Files\Content.IE5\7D0Q7UGG\MC9003190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19" y="2127789"/>
            <a:ext cx="275693" cy="1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4" descr="C:\Users\IMCO\AppData\Local\Microsoft\Windows\Temporary Internet Files\Content.IE5\7D0Q7UGG\MC9003190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8" y="2211900"/>
            <a:ext cx="275693" cy="1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4" descr="C:\Users\IMCO\AppData\Local\Microsoft\Windows\Temporary Internet Files\Content.IE5\7D0Q7UGG\MC9003190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43" y="2040710"/>
            <a:ext cx="275693" cy="1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96 Rectángulo"/>
          <p:cNvSpPr/>
          <p:nvPr/>
        </p:nvSpPr>
        <p:spPr>
          <a:xfrm>
            <a:off x="4967064" y="2210126"/>
            <a:ext cx="3202129" cy="9461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107 Datos"/>
          <p:cNvSpPr/>
          <p:nvPr/>
        </p:nvSpPr>
        <p:spPr>
          <a:xfrm rot="2184202">
            <a:off x="5560292" y="2653912"/>
            <a:ext cx="901740" cy="84003"/>
          </a:xfrm>
          <a:prstGeom prst="flowChartInputOutpu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0" name="Picture 14" descr="C:\Users\IMCO\AppData\Local\Microsoft\Windows\Temporary Internet Files\Content.IE5\SR6W7B0T\MC90043621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2" y="1206897"/>
            <a:ext cx="957236" cy="13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109 Datos"/>
          <p:cNvSpPr/>
          <p:nvPr/>
        </p:nvSpPr>
        <p:spPr>
          <a:xfrm rot="2184202">
            <a:off x="6930824" y="2512339"/>
            <a:ext cx="901740" cy="84003"/>
          </a:xfrm>
          <a:prstGeom prst="flowChartInputOutpu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108 Rectángulo"/>
          <p:cNvSpPr/>
          <p:nvPr/>
        </p:nvSpPr>
        <p:spPr>
          <a:xfrm>
            <a:off x="4967063" y="2818713"/>
            <a:ext cx="3202132" cy="112504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3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078" y="1439735"/>
            <a:ext cx="1004771" cy="1012879"/>
          </a:xfrm>
          <a:prstGeom prst="rect">
            <a:avLst/>
          </a:prstGeom>
          <a:noFill/>
        </p:spPr>
      </p:pic>
      <p:pic>
        <p:nvPicPr>
          <p:cNvPr id="3093" name="Picture 21" descr="C:\Users\IMCO\AppData\Local\Microsoft\Windows\Temporary Internet Files\Content.IE5\7D0Q7UGG\MC9000224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5" y="2202099"/>
            <a:ext cx="419618" cy="3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IMCO\AppData\Local\Microsoft\Windows\Temporary Internet Files\Content.IE5\SR6W7B0T\MC90043621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84" y="1196752"/>
            <a:ext cx="846935" cy="11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567" y="1501816"/>
            <a:ext cx="1004771" cy="1012879"/>
          </a:xfrm>
          <a:prstGeom prst="rect">
            <a:avLst/>
          </a:prstGeom>
          <a:noFill/>
        </p:spPr>
      </p:pic>
      <p:sp>
        <p:nvSpPr>
          <p:cNvPr id="45" name="44 Rectángulo"/>
          <p:cNvSpPr/>
          <p:nvPr/>
        </p:nvSpPr>
        <p:spPr>
          <a:xfrm>
            <a:off x="4967063" y="2931216"/>
            <a:ext cx="3184690" cy="2250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7" name="116 Conector recto"/>
          <p:cNvCxnSpPr/>
          <p:nvPr/>
        </p:nvCxnSpPr>
        <p:spPr>
          <a:xfrm>
            <a:off x="4971444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>
            <a:off x="5354339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>
            <a:off x="5737233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>
            <a:off x="6120127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>
            <a:off x="6503021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6885914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7268809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>
            <a:off x="7651703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8034597" y="3015134"/>
            <a:ext cx="20981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6" name="Picture 34" descr="C:\Users\IMCO\AppData\Local\Microsoft\Windows\Temporary Internet Files\Content.IE5\ZACQKV84\MC90038872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2" y="2524806"/>
            <a:ext cx="1102881" cy="4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C:\Users\IMCO\AppData\Local\Microsoft\Windows\Temporary Internet Files\Content.IE5\6NVSS2Q1\MC90033168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8" y="2492896"/>
            <a:ext cx="495438" cy="4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Oval 12"/>
          <p:cNvSpPr/>
          <p:nvPr/>
        </p:nvSpPr>
        <p:spPr>
          <a:xfrm>
            <a:off x="4067944" y="4659703"/>
            <a:ext cx="3964260" cy="19376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8" name="Oval 10"/>
          <p:cNvSpPr/>
          <p:nvPr/>
        </p:nvSpPr>
        <p:spPr>
          <a:xfrm>
            <a:off x="4458885" y="4897125"/>
            <a:ext cx="3209885" cy="14185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9" name="Oval 8"/>
          <p:cNvSpPr/>
          <p:nvPr/>
        </p:nvSpPr>
        <p:spPr>
          <a:xfrm>
            <a:off x="4927952" y="5205932"/>
            <a:ext cx="2271752" cy="709055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29" name="Picture 57" descr="C:\Users\IMCO\AppData\Local\Microsoft\Windows\Temporary Internet Files\Content.IE5\MOTTM2AG\MC900434807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58" y="3613943"/>
            <a:ext cx="1446482" cy="22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138 Datos"/>
          <p:cNvSpPr/>
          <p:nvPr/>
        </p:nvSpPr>
        <p:spPr>
          <a:xfrm rot="790632">
            <a:off x="705495" y="5009607"/>
            <a:ext cx="2669173" cy="400068"/>
          </a:xfrm>
          <a:prstGeom prst="flowChartInputOutpu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Datos"/>
          <p:cNvSpPr/>
          <p:nvPr/>
        </p:nvSpPr>
        <p:spPr>
          <a:xfrm rot="790632">
            <a:off x="107504" y="5289226"/>
            <a:ext cx="2669173" cy="400068"/>
          </a:xfrm>
          <a:prstGeom prst="flowChartInputOutp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13" name="Picture 41" descr="C:\Users\IMCO\AppData\Local\Microsoft\Windows\Temporary Internet Files\Content.IE5\ZACQKV84\MC900331659[1].wmf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7" y="5024189"/>
            <a:ext cx="372389" cy="3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85" y="4393078"/>
            <a:ext cx="1046143" cy="806258"/>
          </a:xfrm>
          <a:prstGeom prst="rect">
            <a:avLst/>
          </a:prstGeom>
          <a:noFill/>
        </p:spPr>
      </p:pic>
      <p:pic>
        <p:nvPicPr>
          <p:cNvPr id="3107" name="Picture 35" descr="C:\Users\IMCO\AppData\Local\Microsoft\Windows\Temporary Internet Files\Content.IE5\6NVSS2Q1\MC900434847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0" y="3356993"/>
            <a:ext cx="2373008" cy="21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C:\Users\IMCO\AppData\Local\Microsoft\Windows\Temporary Internet Files\Content.IE5\MOTTM2AG\MC900332986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1" y="5278825"/>
            <a:ext cx="343529" cy="3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53 Conector recto"/>
          <p:cNvCxnSpPr/>
          <p:nvPr/>
        </p:nvCxnSpPr>
        <p:spPr>
          <a:xfrm>
            <a:off x="490556" y="5189271"/>
            <a:ext cx="2102401" cy="4528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152 Conector recto"/>
          <p:cNvCxnSpPr/>
          <p:nvPr/>
        </p:nvCxnSpPr>
        <p:spPr>
          <a:xfrm>
            <a:off x="291225" y="5278825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>
            <a:off x="590220" y="5368379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>
            <a:off x="988880" y="5457933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>
            <a:off x="1387540" y="5547487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>
            <a:off x="1786200" y="5637041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163 Conector recto"/>
          <p:cNvCxnSpPr/>
          <p:nvPr/>
        </p:nvCxnSpPr>
        <p:spPr>
          <a:xfrm>
            <a:off x="2184860" y="5726595"/>
            <a:ext cx="199330" cy="431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7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190" y="4741501"/>
            <a:ext cx="1046143" cy="806258"/>
          </a:xfrm>
          <a:prstGeom prst="rect">
            <a:avLst/>
          </a:prstGeom>
          <a:noFill/>
        </p:spPr>
      </p:pic>
      <p:pic>
        <p:nvPicPr>
          <p:cNvPr id="3130" name="Picture 58" descr="C:\Users\IMCO\AppData\Local\Microsoft\Windows\Temporary Internet Files\Content.IE5\ZACQKV84\MC900434819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59" y="5077122"/>
            <a:ext cx="810353" cy="7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827585" y="2780928"/>
                <a:ext cx="2880320" cy="52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Rural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num>
                      <m:den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𝑟𝑒𝑔𝑖𝑜𝑛𝑎𝑙</m:t>
                        </m:r>
                      </m:den>
                    </m:f>
                  </m:oMath>
                </a14:m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&lt; 2)</a:t>
                </a:r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2780928"/>
                <a:ext cx="2880320" cy="526876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 l="-1907" b="-57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6 Elipse"/>
          <p:cNvSpPr/>
          <p:nvPr/>
        </p:nvSpPr>
        <p:spPr>
          <a:xfrm>
            <a:off x="467544" y="2852936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8" name="6 Elipse"/>
          <p:cNvSpPr/>
          <p:nvPr/>
        </p:nvSpPr>
        <p:spPr>
          <a:xfrm>
            <a:off x="4499992" y="738716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78 CuadroTexto"/>
              <p:cNvSpPr txBox="1"/>
              <p:nvPr/>
            </p:nvSpPr>
            <p:spPr>
              <a:xfrm>
                <a:off x="4860032" y="692696"/>
                <a:ext cx="4963429" cy="52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Ciudad pequeña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num>
                      <m:den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𝑟𝑒𝑔𝑖𝑜𝑛𝑎𝑙</m:t>
                        </m:r>
                      </m:den>
                    </m:f>
                  </m:oMath>
                </a14:m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&lt; 6)</a:t>
                </a:r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92696"/>
                <a:ext cx="4963429" cy="526876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 l="-983" b="-69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6 Elipse"/>
          <p:cNvSpPr/>
          <p:nvPr/>
        </p:nvSpPr>
        <p:spPr>
          <a:xfrm>
            <a:off x="39234" y="5856140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80 CuadroTexto"/>
              <p:cNvSpPr txBox="1"/>
              <p:nvPr/>
            </p:nvSpPr>
            <p:spPr>
              <a:xfrm>
                <a:off x="399274" y="5805264"/>
                <a:ext cx="4963429" cy="52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Ciudad mediana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num>
                      <m:den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𝑟𝑒𝑔𝑖𝑜𝑛𝑎𝑙</m:t>
                        </m:r>
                      </m:den>
                    </m:f>
                  </m:oMath>
                </a14:m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&lt; 10)</a:t>
                </a:r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74" y="5805264"/>
                <a:ext cx="4963429" cy="526876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 l="-982" b="-57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6 Elipse"/>
          <p:cNvSpPr/>
          <p:nvPr/>
        </p:nvSpPr>
        <p:spPr>
          <a:xfrm>
            <a:off x="5868144" y="5337212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86" name="6 Elipse"/>
          <p:cNvSpPr/>
          <p:nvPr/>
        </p:nvSpPr>
        <p:spPr>
          <a:xfrm>
            <a:off x="3851920" y="3321093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87" name="6 Elipse"/>
          <p:cNvSpPr/>
          <p:nvPr/>
        </p:nvSpPr>
        <p:spPr>
          <a:xfrm>
            <a:off x="4793836" y="5349465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8" name="6 Elipse"/>
          <p:cNvSpPr/>
          <p:nvPr/>
        </p:nvSpPr>
        <p:spPr>
          <a:xfrm>
            <a:off x="6805384" y="3789040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9" name="6 Elipse"/>
          <p:cNvSpPr/>
          <p:nvPr/>
        </p:nvSpPr>
        <p:spPr>
          <a:xfrm>
            <a:off x="4283968" y="5373216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90" name="6 Elipse"/>
          <p:cNvSpPr/>
          <p:nvPr/>
        </p:nvSpPr>
        <p:spPr>
          <a:xfrm>
            <a:off x="3779912" y="5373216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91" name="6 Elipse"/>
          <p:cNvSpPr/>
          <p:nvPr/>
        </p:nvSpPr>
        <p:spPr>
          <a:xfrm>
            <a:off x="7268809" y="4248204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92" name="6 Elipse"/>
          <p:cNvSpPr/>
          <p:nvPr/>
        </p:nvSpPr>
        <p:spPr>
          <a:xfrm>
            <a:off x="7812360" y="4653136"/>
            <a:ext cx="376991" cy="39604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92 CuadroTexto"/>
              <p:cNvSpPr txBox="1"/>
              <p:nvPr/>
            </p:nvSpPr>
            <p:spPr>
              <a:xfrm>
                <a:off x="4262251" y="3262164"/>
                <a:ext cx="3766133" cy="52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Ciudad grande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num>
                      <m:den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𝑑𝑒𝑛𝑠𝑖𝑑𝑎𝑑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MX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𝑟𝑒𝑔𝑖𝑜𝑛𝑎𝑙</m:t>
                        </m:r>
                      </m:den>
                    </m:f>
                  </m:oMath>
                </a14:m>
                <a:r>
                  <a:rPr lang="es-MX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&gt; 10)</a:t>
                </a:r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9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51" y="3262164"/>
                <a:ext cx="3766133" cy="526876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 l="-1294" b="-57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93 CuadroTexto"/>
          <p:cNvSpPr txBox="1"/>
          <p:nvPr/>
        </p:nvSpPr>
        <p:spPr>
          <a:xfrm>
            <a:off x="7215201" y="3789040"/>
            <a:ext cx="117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25 Km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7647249" y="4221088"/>
            <a:ext cx="117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40 Km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8223313" y="4643844"/>
            <a:ext cx="117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40 Km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 redondeado"/>
          <p:cNvSpPr/>
          <p:nvPr/>
        </p:nvSpPr>
        <p:spPr>
          <a:xfrm>
            <a:off x="4211960" y="4095074"/>
            <a:ext cx="2003953" cy="630070"/>
          </a:xfrm>
          <a:prstGeom prst="roundRect">
            <a:avLst/>
          </a:prstGeom>
          <a:noFill/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rgbClr val="2D7A8F"/>
                </a:solidFill>
              </a:rPr>
              <a:t>Morbilidad</a:t>
            </a:r>
            <a:endParaRPr lang="es-MX" sz="2800" dirty="0">
              <a:solidFill>
                <a:srgbClr val="2D7A8F"/>
              </a:solidFill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24241" y="5808"/>
            <a:ext cx="8996536" cy="8309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DD6909"/>
                </a:solidFill>
              </a:rPr>
              <a:t>Costo</a:t>
            </a:r>
            <a:r>
              <a:rPr lang="es-MX" sz="4400" dirty="0" smtClean="0">
                <a:solidFill>
                  <a:srgbClr val="2D7A8F"/>
                </a:solidFill>
              </a:rPr>
              <a:t> total en </a:t>
            </a:r>
            <a:r>
              <a:rPr lang="es-MX" sz="4400" dirty="0" smtClean="0">
                <a:solidFill>
                  <a:srgbClr val="DD6909"/>
                </a:solidFill>
              </a:rPr>
              <a:t>salud</a:t>
            </a:r>
            <a:r>
              <a:rPr lang="es-MX" sz="4400" dirty="0" smtClean="0">
                <a:solidFill>
                  <a:srgbClr val="2D7A8F"/>
                </a:solidFill>
              </a:rPr>
              <a:t>…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ight Arrow 46"/>
          <p:cNvSpPr/>
          <p:nvPr/>
        </p:nvSpPr>
        <p:spPr>
          <a:xfrm rot="5400000">
            <a:off x="5819110" y="3595990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ight Arrow 46"/>
          <p:cNvSpPr/>
          <p:nvPr/>
        </p:nvSpPr>
        <p:spPr>
          <a:xfrm rot="5400000">
            <a:off x="6709266" y="3582255"/>
            <a:ext cx="720080" cy="530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Rectángulo"/>
          <p:cNvSpPr/>
          <p:nvPr/>
        </p:nvSpPr>
        <p:spPr>
          <a:xfrm>
            <a:off x="2915816" y="4941168"/>
            <a:ext cx="3107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DD6909"/>
                </a:solidFill>
              </a:rPr>
              <a:t>Costo del tratamiento (IMSS)</a:t>
            </a:r>
            <a:endParaRPr lang="es-MX" dirty="0">
              <a:solidFill>
                <a:srgbClr val="DD6909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267744" y="5999628"/>
            <a:ext cx="369394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DD6909"/>
                </a:solidFill>
              </a:rPr>
              <a:t>Productividad perdida                (salario mínimo e ingreso promedio)</a:t>
            </a:r>
            <a:endParaRPr lang="es-MX" dirty="0">
              <a:solidFill>
                <a:srgbClr val="DD6909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267744" y="5373216"/>
            <a:ext cx="369394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DD6909"/>
                </a:solidFill>
              </a:rPr>
              <a:t>Voluntad a pagar                       (</a:t>
            </a:r>
            <a:r>
              <a:rPr lang="es-MX" dirty="0" err="1" smtClean="0">
                <a:solidFill>
                  <a:srgbClr val="DD6909"/>
                </a:solidFill>
              </a:rPr>
              <a:t>ExternE</a:t>
            </a:r>
            <a:r>
              <a:rPr lang="es-MX" dirty="0" smtClean="0">
                <a:solidFill>
                  <a:srgbClr val="DD6909"/>
                </a:solidFill>
              </a:rPr>
              <a:t> ajustado por PIB per cápita )</a:t>
            </a:r>
            <a:endParaRPr lang="es-MX" dirty="0">
              <a:solidFill>
                <a:srgbClr val="DD6909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6732240" y="4761148"/>
            <a:ext cx="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6732240" y="5661248"/>
            <a:ext cx="216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6152043" y="4761148"/>
            <a:ext cx="4133" cy="162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H="1">
            <a:off x="5940151" y="5229200"/>
            <a:ext cx="216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>
            <a:off x="5940151" y="5661248"/>
            <a:ext cx="216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H="1">
            <a:off x="5940151" y="6381328"/>
            <a:ext cx="216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ExternE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4" name="Picture 10" descr="C:\Users\IMCO\AppData\Local\Microsoft\Windows\Temporary Internet Files\Content.IE5\146OWBKL\MC9004403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70" y="1353950"/>
            <a:ext cx="2416688" cy="24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IMCO\AppData\Local\Microsoft\Windows\Temporary Internet Files\Content.IE5\7D0Q7UGG\MC9002321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222"/>
            <a:ext cx="2510727" cy="26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71 Multiplicar"/>
          <p:cNvSpPr/>
          <p:nvPr/>
        </p:nvSpPr>
        <p:spPr>
          <a:xfrm>
            <a:off x="3340111" y="1844824"/>
            <a:ext cx="1447913" cy="1539696"/>
          </a:xfrm>
          <a:prstGeom prst="mathMultiply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Rectángulo redondeado"/>
          <p:cNvSpPr/>
          <p:nvPr/>
        </p:nvSpPr>
        <p:spPr>
          <a:xfrm>
            <a:off x="6569414" y="4095074"/>
            <a:ext cx="2003953" cy="630070"/>
          </a:xfrm>
          <a:prstGeom prst="roundRect">
            <a:avLst/>
          </a:prstGeom>
          <a:noFill/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rgbClr val="2D7A8F"/>
                </a:solidFill>
              </a:rPr>
              <a:t>Mortalidad</a:t>
            </a:r>
            <a:endParaRPr lang="es-MX" sz="2800" dirty="0">
              <a:solidFill>
                <a:srgbClr val="2D7A8F"/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384832" y="4221088"/>
            <a:ext cx="3107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Casos 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5220072" y="908720"/>
            <a:ext cx="3107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Costos Unitarios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68449" y="5085184"/>
            <a:ext cx="2240055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DD6909"/>
                </a:solidFill>
              </a:rPr>
              <a:t>Valor estadístico de la vida</a:t>
            </a:r>
          </a:p>
          <a:p>
            <a:pPr algn="ctr"/>
            <a:r>
              <a:rPr lang="es-ES_tradnl" dirty="0" smtClean="0">
                <a:solidFill>
                  <a:srgbClr val="DD6909"/>
                </a:solidFill>
              </a:rPr>
              <a:t>(</a:t>
            </a:r>
            <a:r>
              <a:rPr lang="es-ES_tradnl" dirty="0" err="1" smtClean="0">
                <a:solidFill>
                  <a:srgbClr val="DD6909"/>
                </a:solidFill>
              </a:rPr>
              <a:t>Hammit</a:t>
            </a:r>
            <a:r>
              <a:rPr lang="es-ES_tradnl" dirty="0" smtClean="0">
                <a:solidFill>
                  <a:srgbClr val="DD6909"/>
                </a:solidFill>
              </a:rPr>
              <a:t> e </a:t>
            </a:r>
            <a:r>
              <a:rPr lang="es-ES_tradnl" dirty="0" err="1" smtClean="0">
                <a:solidFill>
                  <a:srgbClr val="DD6909"/>
                </a:solidFill>
              </a:rPr>
              <a:t>Ibarrán</a:t>
            </a:r>
            <a:r>
              <a:rPr lang="es-ES_tradnl" dirty="0" smtClean="0">
                <a:solidFill>
                  <a:srgbClr val="DD6909"/>
                </a:solidFill>
              </a:rPr>
              <a:t> ) ajustado a costo de año perdido por CEPAL </a:t>
            </a:r>
            <a:endParaRPr lang="es-MX" dirty="0">
              <a:solidFill>
                <a:srgbClr val="DD6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26322" y="2060848"/>
            <a:ext cx="6630054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Biodiversidad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82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-36512" y="6362164"/>
            <a:ext cx="893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mínima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afecta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AGRIMAT.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base</a:t>
            </a: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Quantifying the Damages of Airborne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 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Pago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Ambientales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-24241" y="0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El cálculo de </a:t>
            </a:r>
            <a:r>
              <a:rPr lang="es-MX" sz="3600" dirty="0" smtClean="0">
                <a:solidFill>
                  <a:srgbClr val="669900"/>
                </a:solidFill>
              </a:rPr>
              <a:t>impactos</a:t>
            </a:r>
            <a:r>
              <a:rPr lang="es-MX" sz="3600" dirty="0" smtClean="0">
                <a:solidFill>
                  <a:srgbClr val="2D7A8F"/>
                </a:solidFill>
              </a:rPr>
              <a:t> en </a:t>
            </a:r>
            <a:r>
              <a:rPr lang="es-MX" sz="3600" dirty="0" smtClean="0">
                <a:solidFill>
                  <a:srgbClr val="669900"/>
                </a:solidFill>
              </a:rPr>
              <a:t>biodiversidad</a:t>
            </a:r>
            <a:r>
              <a:rPr lang="es-MX" sz="3600" dirty="0" smtClean="0">
                <a:solidFill>
                  <a:srgbClr val="2D7A8F"/>
                </a:solidFill>
              </a:rPr>
              <a:t>: 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31491" y="2420888"/>
            <a:ext cx="5832648" cy="2376264"/>
          </a:xfrm>
          <a:prstGeom prst="ellipse">
            <a:avLst/>
          </a:prstGeom>
          <a:solidFill>
            <a:srgbClr val="DD690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036" name="Picture 4" descr="C:\Users\Saúl Rodríguez.SaúlRodríguez\AppData\Local\Microsoft\Windows\Temporary Internet Files\Content.IE5\M396QMBV\MC90041277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51771" y="2654122"/>
            <a:ext cx="720080" cy="990902"/>
          </a:xfrm>
          <a:prstGeom prst="rect">
            <a:avLst/>
          </a:prstGeom>
          <a:noFill/>
        </p:spPr>
      </p:pic>
      <p:pic>
        <p:nvPicPr>
          <p:cNvPr id="44037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514" y="2881769"/>
            <a:ext cx="1040309" cy="842405"/>
          </a:xfrm>
          <a:prstGeom prst="rect">
            <a:avLst/>
          </a:prstGeom>
          <a:noFill/>
        </p:spPr>
      </p:pic>
      <p:pic>
        <p:nvPicPr>
          <p:cNvPr id="15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027" y="2938639"/>
            <a:ext cx="1040309" cy="842405"/>
          </a:xfrm>
          <a:prstGeom prst="rect">
            <a:avLst/>
          </a:prstGeom>
          <a:noFill/>
        </p:spPr>
      </p:pic>
      <p:pic>
        <p:nvPicPr>
          <p:cNvPr id="16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291" y="3130330"/>
            <a:ext cx="1040309" cy="842405"/>
          </a:xfrm>
          <a:prstGeom prst="rect">
            <a:avLst/>
          </a:prstGeom>
          <a:noFill/>
        </p:spPr>
      </p:pic>
      <p:pic>
        <p:nvPicPr>
          <p:cNvPr id="17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899" y="3867355"/>
            <a:ext cx="1040309" cy="842405"/>
          </a:xfrm>
          <a:prstGeom prst="rect">
            <a:avLst/>
          </a:prstGeom>
          <a:noFill/>
        </p:spPr>
      </p:pic>
      <p:pic>
        <p:nvPicPr>
          <p:cNvPr id="18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63" y="3226671"/>
            <a:ext cx="1040309" cy="842405"/>
          </a:xfrm>
          <a:prstGeom prst="rect">
            <a:avLst/>
          </a:prstGeom>
          <a:noFill/>
        </p:spPr>
      </p:pic>
      <p:pic>
        <p:nvPicPr>
          <p:cNvPr id="19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939" y="2866631"/>
            <a:ext cx="1040309" cy="842405"/>
          </a:xfrm>
          <a:prstGeom prst="rect">
            <a:avLst/>
          </a:prstGeom>
          <a:noFill/>
        </p:spPr>
      </p:pic>
      <p:pic>
        <p:nvPicPr>
          <p:cNvPr id="20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090" y="3333160"/>
            <a:ext cx="1040309" cy="842405"/>
          </a:xfrm>
          <a:prstGeom prst="rect">
            <a:avLst/>
          </a:prstGeom>
          <a:noFill/>
        </p:spPr>
      </p:pic>
      <p:pic>
        <p:nvPicPr>
          <p:cNvPr id="21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986" y="1850960"/>
            <a:ext cx="1040309" cy="842405"/>
          </a:xfrm>
          <a:prstGeom prst="rect">
            <a:avLst/>
          </a:prstGeom>
          <a:noFill/>
        </p:spPr>
      </p:pic>
      <p:pic>
        <p:nvPicPr>
          <p:cNvPr id="22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792" y="1913174"/>
            <a:ext cx="1040309" cy="842405"/>
          </a:xfrm>
          <a:prstGeom prst="rect">
            <a:avLst/>
          </a:prstGeom>
          <a:noFill/>
        </p:spPr>
      </p:pic>
      <p:pic>
        <p:nvPicPr>
          <p:cNvPr id="25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564" y="3709036"/>
            <a:ext cx="1040309" cy="842405"/>
          </a:xfrm>
          <a:prstGeom prst="rect">
            <a:avLst/>
          </a:prstGeom>
          <a:noFill/>
        </p:spPr>
      </p:pic>
      <p:pic>
        <p:nvPicPr>
          <p:cNvPr id="26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875" y="3010647"/>
            <a:ext cx="1040309" cy="842405"/>
          </a:xfrm>
          <a:prstGeom prst="rect">
            <a:avLst/>
          </a:prstGeom>
          <a:noFill/>
        </p:spPr>
      </p:pic>
      <p:pic>
        <p:nvPicPr>
          <p:cNvPr id="27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99" y="3442695"/>
            <a:ext cx="1040309" cy="842405"/>
          </a:xfrm>
          <a:prstGeom prst="rect">
            <a:avLst/>
          </a:prstGeom>
          <a:noFill/>
        </p:spPr>
      </p:pic>
      <p:pic>
        <p:nvPicPr>
          <p:cNvPr id="28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459" y="3442695"/>
            <a:ext cx="1040309" cy="842405"/>
          </a:xfrm>
          <a:prstGeom prst="rect">
            <a:avLst/>
          </a:prstGeom>
          <a:noFill/>
        </p:spPr>
      </p:pic>
      <p:pic>
        <p:nvPicPr>
          <p:cNvPr id="29" name="Picture 5" descr="C:\Users\Saúl Rodríguez.SaúlRodríguez\AppData\Local\Microsoft\Windows\Temporary Internet Files\Content.IE5\FY15VAPU\MC9003512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28" y="3596953"/>
            <a:ext cx="1040309" cy="842405"/>
          </a:xfrm>
          <a:prstGeom prst="rect">
            <a:avLst/>
          </a:prstGeom>
          <a:noFill/>
        </p:spPr>
      </p:pic>
      <p:sp>
        <p:nvSpPr>
          <p:cNvPr id="31" name="6 Elipse"/>
          <p:cNvSpPr/>
          <p:nvPr/>
        </p:nvSpPr>
        <p:spPr>
          <a:xfrm>
            <a:off x="107504" y="980728"/>
            <a:ext cx="792088" cy="792088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600" y="1052736"/>
            <a:ext cx="38164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 de concentración de SO</a:t>
            </a:r>
            <a:r>
              <a:rPr lang="es-MX" sz="17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promedio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Cl)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19 µg/m</a:t>
            </a:r>
            <a:r>
              <a:rPr lang="es-MX" sz="1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*</a:t>
            </a:r>
            <a:endParaRPr lang="es-MX" sz="17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6 Elipse"/>
          <p:cNvSpPr/>
          <p:nvPr/>
        </p:nvSpPr>
        <p:spPr>
          <a:xfrm>
            <a:off x="5076056" y="980728"/>
            <a:ext cx="792088" cy="792088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59" y="908720"/>
            <a:ext cx="28083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Hectáreas afectadas con cobertura vegetal  dentro del radio</a:t>
            </a:r>
            <a:endParaRPr lang="es-MX" sz="17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6 Elipse"/>
          <p:cNvSpPr/>
          <p:nvPr/>
        </p:nvSpPr>
        <p:spPr>
          <a:xfrm>
            <a:off x="179512" y="4823286"/>
            <a:ext cx="792088" cy="792088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971600" y="4863351"/>
            <a:ext cx="41845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Valor/ ha de acuerdo a “Pago por servicios ambientales (PSA)”, (hidrológicos y de biodiversidad) + valor del carbono capturado y almacenado.</a:t>
            </a:r>
            <a:endParaRPr lang="es-MX" sz="17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6 Elipse"/>
          <p:cNvSpPr/>
          <p:nvPr/>
        </p:nvSpPr>
        <p:spPr>
          <a:xfrm>
            <a:off x="5364088" y="4895294"/>
            <a:ext cx="792088" cy="792088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4823286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hectáreas de cobertura </a:t>
            </a:r>
          </a:p>
          <a:p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valor de los servicios ambientales/hectárea. </a:t>
            </a:r>
            <a:endParaRPr lang="es-MX" sz="17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305391" y="1726213"/>
                <a:ext cx="261853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s-MX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∗(</m:t>
                              </m:r>
                              <m:r>
                                <a:rPr lang="es-MX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s-MX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s-MX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𝐶𝑏</m:t>
                              </m:r>
                              <m:r>
                                <a:rPr lang="es-MX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)∗</m:t>
                              </m:r>
                              <m:r>
                                <a:rPr lang="es-MX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s-MX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91" y="1726213"/>
                <a:ext cx="2618537" cy="9106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-36512" y="1916832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R= radio</a:t>
            </a:r>
          </a:p>
          <a:p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Q= tasa de emisión</a:t>
            </a:r>
          </a:p>
          <a:p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π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= constante</a:t>
            </a:r>
          </a:p>
          <a:p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Cl= concentración límite</a:t>
            </a:r>
          </a:p>
          <a:p>
            <a:r>
              <a:rPr lang="es-MX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Cb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= concentración base</a:t>
            </a:r>
          </a:p>
          <a:p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k= velocidad de decaimiento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28596" y="2571744"/>
            <a:ext cx="8143932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08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714348" y="2500306"/>
            <a:ext cx="7313466" cy="1153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Introducción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13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168241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Clasificación </a:t>
            </a:r>
            <a:r>
              <a:rPr lang="es-MX" sz="3600" dirty="0" smtClean="0">
                <a:solidFill>
                  <a:srgbClr val="DD6909"/>
                </a:solidFill>
              </a:rPr>
              <a:t>general</a:t>
            </a:r>
            <a:r>
              <a:rPr lang="es-MX" sz="3600" dirty="0" smtClean="0">
                <a:solidFill>
                  <a:srgbClr val="2D7A8F"/>
                </a:solidFill>
              </a:rPr>
              <a:t> (</a:t>
            </a:r>
            <a:r>
              <a:rPr lang="es-MX" sz="3600" dirty="0" smtClean="0">
                <a:solidFill>
                  <a:srgbClr val="669900"/>
                </a:solidFill>
              </a:rPr>
              <a:t>6</a:t>
            </a:r>
            <a:r>
              <a:rPr lang="es-MX" sz="3600" dirty="0" smtClean="0">
                <a:solidFill>
                  <a:srgbClr val="2D7A8F"/>
                </a:solidFill>
              </a:rPr>
              <a:t> tecnologías) por nivel de </a:t>
            </a:r>
            <a:r>
              <a:rPr lang="es-MX" sz="3600" dirty="0" smtClean="0">
                <a:solidFill>
                  <a:srgbClr val="DD6909"/>
                </a:solidFill>
              </a:rPr>
              <a:t>impacto</a:t>
            </a:r>
            <a:r>
              <a:rPr lang="es-MX" sz="36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99591" y="1196752"/>
            <a:ext cx="7704857" cy="4900439"/>
            <a:chOff x="35496" y="692696"/>
            <a:chExt cx="9355319" cy="6124575"/>
          </a:xfrm>
        </p:grpSpPr>
        <p:grpSp>
          <p:nvGrpSpPr>
            <p:cNvPr id="7" name="6 Grupo"/>
            <p:cNvGrpSpPr/>
            <p:nvPr/>
          </p:nvGrpSpPr>
          <p:grpSpPr>
            <a:xfrm>
              <a:off x="35496" y="692696"/>
              <a:ext cx="9355319" cy="6124575"/>
              <a:chOff x="45448" y="994159"/>
              <a:chExt cx="9355319" cy="6124575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8" y="994159"/>
                <a:ext cx="8953500" cy="612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3 Elipse"/>
              <p:cNvSpPr/>
              <p:nvPr/>
            </p:nvSpPr>
            <p:spPr>
              <a:xfrm>
                <a:off x="7524328" y="321297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7668345" y="3140968"/>
                <a:ext cx="1732422" cy="36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Zonas urbanas</a:t>
                </a:r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611560" y="4922494"/>
              <a:ext cx="1512168" cy="13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Muy bajo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Bajo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Mediano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Alto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Muy alto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521856" y="4922494"/>
              <a:ext cx="1512168" cy="13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639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531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712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59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1" y="0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Clasificación </a:t>
            </a:r>
            <a:r>
              <a:rPr lang="es-MX" sz="3600" dirty="0">
                <a:solidFill>
                  <a:srgbClr val="2D7A8F"/>
                </a:solidFill>
              </a:rPr>
              <a:t>en </a:t>
            </a:r>
            <a:r>
              <a:rPr lang="es-MX" sz="3600" dirty="0" err="1" smtClean="0">
                <a:solidFill>
                  <a:srgbClr val="DD6909"/>
                </a:solidFill>
              </a:rPr>
              <a:t>carboeléctricas</a:t>
            </a:r>
            <a:r>
              <a:rPr lang="es-MX" sz="3600" dirty="0" smtClean="0">
                <a:solidFill>
                  <a:srgbClr val="2D7A8F"/>
                </a:solidFill>
              </a:rPr>
              <a:t> por nivel de </a:t>
            </a:r>
            <a:r>
              <a:rPr lang="es-MX" sz="3600" dirty="0" smtClean="0">
                <a:solidFill>
                  <a:srgbClr val="DD6909"/>
                </a:solidFill>
              </a:rPr>
              <a:t>impacto</a:t>
            </a:r>
            <a:r>
              <a:rPr lang="es-MX" sz="36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15616" y="1000108"/>
            <a:ext cx="7560840" cy="5057169"/>
            <a:chOff x="179512" y="692696"/>
            <a:chExt cx="9479292" cy="606528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8894994" cy="606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4" y="3087597"/>
              <a:ext cx="1990460" cy="35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67544" y="4653136"/>
              <a:ext cx="1512168" cy="132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0 - 689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689-920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920-1380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1,380-2,068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2,068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03648" y="4653136"/>
              <a:ext cx="1584176" cy="132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723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556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598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60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098747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Clasificación </a:t>
            </a:r>
            <a:r>
              <a:rPr lang="es-MX" sz="3600" dirty="0">
                <a:solidFill>
                  <a:srgbClr val="2D7A8F"/>
                </a:solidFill>
              </a:rPr>
              <a:t>en </a:t>
            </a:r>
            <a:r>
              <a:rPr lang="es-MX" sz="3600" dirty="0" smtClean="0">
                <a:solidFill>
                  <a:srgbClr val="DD6909"/>
                </a:solidFill>
              </a:rPr>
              <a:t>ciclo combinado </a:t>
            </a:r>
            <a:r>
              <a:rPr lang="es-MX" sz="3600" dirty="0" smtClean="0">
                <a:solidFill>
                  <a:srgbClr val="2D7A8F"/>
                </a:solidFill>
              </a:rPr>
              <a:t>por nivel de </a:t>
            </a:r>
            <a:r>
              <a:rPr lang="es-MX" sz="3600" dirty="0" smtClean="0">
                <a:solidFill>
                  <a:srgbClr val="DD6909"/>
                </a:solidFill>
              </a:rPr>
              <a:t>impacto</a:t>
            </a:r>
            <a:r>
              <a:rPr lang="es-MX" sz="36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076743" y="1124744"/>
            <a:ext cx="7743729" cy="4793902"/>
            <a:chOff x="116682" y="692696"/>
            <a:chExt cx="9243376" cy="59460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2" y="692696"/>
              <a:ext cx="8816897" cy="594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4" y="3104169"/>
              <a:ext cx="1691714" cy="36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92848" y="4801132"/>
              <a:ext cx="1512168" cy="137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0 - 96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96-102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102-105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105-107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107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72968" y="4801132"/>
              <a:ext cx="1584176" cy="137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488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724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610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115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34877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100" dirty="0" smtClean="0">
                <a:solidFill>
                  <a:srgbClr val="2D7A8F"/>
                </a:solidFill>
              </a:rPr>
              <a:t>Clasificación </a:t>
            </a:r>
            <a:r>
              <a:rPr lang="es-MX" sz="3100" dirty="0">
                <a:solidFill>
                  <a:srgbClr val="2D7A8F"/>
                </a:solidFill>
              </a:rPr>
              <a:t>en </a:t>
            </a:r>
            <a:r>
              <a:rPr lang="es-MX" sz="3100" dirty="0" smtClean="0">
                <a:solidFill>
                  <a:srgbClr val="DD6909"/>
                </a:solidFill>
              </a:rPr>
              <a:t>combustión interna </a:t>
            </a:r>
            <a:r>
              <a:rPr lang="es-MX" sz="3100" dirty="0" smtClean="0">
                <a:solidFill>
                  <a:srgbClr val="2D7A8F"/>
                </a:solidFill>
              </a:rPr>
              <a:t>por nivel de </a:t>
            </a:r>
            <a:r>
              <a:rPr lang="es-MX" sz="3100" dirty="0" smtClean="0">
                <a:solidFill>
                  <a:srgbClr val="DD6909"/>
                </a:solidFill>
              </a:rPr>
              <a:t>impacto</a:t>
            </a:r>
            <a:r>
              <a:rPr lang="es-MX" sz="31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1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042981" y="979994"/>
            <a:ext cx="7561467" cy="5184576"/>
            <a:chOff x="108029" y="620688"/>
            <a:chExt cx="9372267" cy="60486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29" y="620688"/>
              <a:ext cx="8941990" cy="604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4" y="3136742"/>
              <a:ext cx="1811952" cy="34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23528" y="4725144"/>
              <a:ext cx="15121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0 - 246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246-260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260-289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289-315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315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69086" y="4725144"/>
              <a:ext cx="158417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686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541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589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254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63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34877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200" dirty="0" smtClean="0">
                <a:solidFill>
                  <a:srgbClr val="2D7A8F"/>
                </a:solidFill>
              </a:rPr>
              <a:t>Clasificación </a:t>
            </a:r>
            <a:r>
              <a:rPr lang="es-MX" sz="3200" dirty="0">
                <a:solidFill>
                  <a:srgbClr val="2D7A8F"/>
                </a:solidFill>
              </a:rPr>
              <a:t>en </a:t>
            </a:r>
            <a:r>
              <a:rPr lang="es-MX" sz="3200" dirty="0" smtClean="0">
                <a:solidFill>
                  <a:srgbClr val="DD6909"/>
                </a:solidFill>
              </a:rPr>
              <a:t>termoeléctrica </a:t>
            </a:r>
            <a:r>
              <a:rPr lang="es-MX" sz="3200" dirty="0" smtClean="0">
                <a:solidFill>
                  <a:srgbClr val="2D7A8F"/>
                </a:solidFill>
              </a:rPr>
              <a:t>por nivel de </a:t>
            </a:r>
            <a:r>
              <a:rPr lang="es-MX" sz="3200" dirty="0" smtClean="0">
                <a:solidFill>
                  <a:srgbClr val="DD6909"/>
                </a:solidFill>
              </a:rPr>
              <a:t>impacto</a:t>
            </a:r>
            <a:r>
              <a:rPr lang="es-MX" sz="32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14989" y="1008057"/>
            <a:ext cx="7417451" cy="5112568"/>
            <a:chOff x="108029" y="620688"/>
            <a:chExt cx="9381031" cy="604867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29" y="620688"/>
              <a:ext cx="8941990" cy="604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4" y="3058939"/>
              <a:ext cx="1820716" cy="34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23528" y="4729811"/>
              <a:ext cx="1512168" cy="131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0 - 282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282-298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298-329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329-360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360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92736" y="4729811"/>
              <a:ext cx="1584176" cy="131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686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541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589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254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63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34877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100" dirty="0" smtClean="0">
                <a:solidFill>
                  <a:srgbClr val="2D7A8F"/>
                </a:solidFill>
              </a:rPr>
              <a:t>Clasificación </a:t>
            </a:r>
            <a:r>
              <a:rPr lang="es-MX" sz="3100" dirty="0">
                <a:solidFill>
                  <a:srgbClr val="2D7A8F"/>
                </a:solidFill>
              </a:rPr>
              <a:t>en </a:t>
            </a:r>
            <a:r>
              <a:rPr lang="es-MX" sz="3100" dirty="0" err="1" smtClean="0">
                <a:solidFill>
                  <a:srgbClr val="DD6909"/>
                </a:solidFill>
              </a:rPr>
              <a:t>turbogás</a:t>
            </a:r>
            <a:r>
              <a:rPr lang="es-MX" sz="3100" dirty="0" smtClean="0">
                <a:solidFill>
                  <a:srgbClr val="DD6909"/>
                </a:solidFill>
              </a:rPr>
              <a:t> con diesel </a:t>
            </a:r>
            <a:r>
              <a:rPr lang="es-MX" sz="3100" dirty="0" smtClean="0">
                <a:solidFill>
                  <a:srgbClr val="2D7A8F"/>
                </a:solidFill>
              </a:rPr>
              <a:t>por nivel de </a:t>
            </a:r>
            <a:r>
              <a:rPr lang="es-MX" sz="3100" dirty="0" smtClean="0">
                <a:solidFill>
                  <a:srgbClr val="DD6909"/>
                </a:solidFill>
              </a:rPr>
              <a:t>impacto</a:t>
            </a:r>
            <a:r>
              <a:rPr lang="es-MX" sz="31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1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15616" y="1032562"/>
            <a:ext cx="7344816" cy="5060734"/>
            <a:chOff x="79627" y="620688"/>
            <a:chExt cx="9457479" cy="612068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7" y="620688"/>
              <a:ext cx="8993877" cy="612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4" y="3083600"/>
              <a:ext cx="1868762" cy="35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11560" y="4878769"/>
              <a:ext cx="1512168" cy="134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0 - 212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212-222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222-233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233-243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243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55224" y="4878769"/>
              <a:ext cx="1584176" cy="134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677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649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329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169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098747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Clasificación </a:t>
            </a:r>
            <a:r>
              <a:rPr lang="es-MX" sz="3600" dirty="0">
                <a:solidFill>
                  <a:srgbClr val="2D7A8F"/>
                </a:solidFill>
              </a:rPr>
              <a:t>en </a:t>
            </a:r>
            <a:r>
              <a:rPr lang="es-MX" sz="3600" dirty="0" err="1" smtClean="0">
                <a:solidFill>
                  <a:srgbClr val="DD6909"/>
                </a:solidFill>
              </a:rPr>
              <a:t>turbogás</a:t>
            </a:r>
            <a:r>
              <a:rPr lang="es-MX" sz="3600" dirty="0" smtClean="0">
                <a:solidFill>
                  <a:srgbClr val="DD6909"/>
                </a:solidFill>
              </a:rPr>
              <a:t> con gas </a:t>
            </a:r>
            <a:r>
              <a:rPr lang="es-MX" sz="3600" dirty="0" smtClean="0">
                <a:solidFill>
                  <a:srgbClr val="2D7A8F"/>
                </a:solidFill>
              </a:rPr>
              <a:t>por nivel de </a:t>
            </a:r>
            <a:r>
              <a:rPr lang="es-MX" sz="3600" dirty="0" smtClean="0">
                <a:solidFill>
                  <a:srgbClr val="DD6909"/>
                </a:solidFill>
              </a:rPr>
              <a:t>impacto</a:t>
            </a:r>
            <a:r>
              <a:rPr lang="es-MX" sz="3600" dirty="0" smtClean="0">
                <a:solidFill>
                  <a:srgbClr val="2D7A8F"/>
                </a:solidFill>
              </a:rPr>
              <a:t> 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15616" y="1196752"/>
            <a:ext cx="7488832" cy="5081934"/>
            <a:chOff x="116682" y="692696"/>
            <a:chExt cx="9201718" cy="59460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2" y="692696"/>
              <a:ext cx="8816897" cy="594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Elipse"/>
            <p:cNvSpPr/>
            <p:nvPr/>
          </p:nvSpPr>
          <p:spPr>
            <a:xfrm>
              <a:off x="7524328" y="321297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668343" y="3130899"/>
              <a:ext cx="1650057" cy="34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urbanas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59072" y="4821031"/>
              <a:ext cx="15121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Clasificación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0 -141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141-149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149-153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153-157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157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43853" y="4821031"/>
              <a:ext cx="158417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Frecuencia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488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724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610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196</a:t>
              </a:r>
            </a:p>
            <a:p>
              <a:pPr algn="ctr"/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115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3258" y="58412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Valor</a:t>
            </a:r>
            <a:r>
              <a:rPr lang="es-MX" sz="3600" dirty="0" smtClean="0">
                <a:solidFill>
                  <a:srgbClr val="2D7A8F"/>
                </a:solidFill>
              </a:rPr>
              <a:t> promedio (</a:t>
            </a:r>
            <a:r>
              <a:rPr lang="es-MX" sz="3600" dirty="0" smtClean="0">
                <a:solidFill>
                  <a:srgbClr val="DD6909"/>
                </a:solidFill>
              </a:rPr>
              <a:t>pesos /Mwh</a:t>
            </a:r>
            <a:r>
              <a:rPr lang="es-MX" sz="3600" dirty="0" smtClean="0">
                <a:solidFill>
                  <a:srgbClr val="2D7A8F"/>
                </a:solidFill>
              </a:rPr>
              <a:t>)de las </a:t>
            </a:r>
            <a:r>
              <a:rPr lang="es-MX" sz="3600" dirty="0" smtClean="0">
                <a:solidFill>
                  <a:srgbClr val="669900"/>
                </a:solidFill>
              </a:rPr>
              <a:t>externalidades</a:t>
            </a:r>
            <a:r>
              <a:rPr lang="es-MX" sz="3600" dirty="0" smtClean="0">
                <a:solidFill>
                  <a:srgbClr val="2D7A8F"/>
                </a:solidFill>
              </a:rPr>
              <a:t> por tecnología para </a:t>
            </a:r>
            <a:r>
              <a:rPr lang="es-MX" sz="3600" dirty="0" smtClean="0">
                <a:solidFill>
                  <a:srgbClr val="669900"/>
                </a:solidFill>
              </a:rPr>
              <a:t>todo el país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4728"/>
              </p:ext>
            </p:extLst>
          </p:nvPr>
        </p:nvGraphicFramePr>
        <p:xfrm>
          <a:off x="226538" y="1042299"/>
          <a:ext cx="8496944" cy="532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63888" y="4437112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94890" y="3729399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2320" y="5137447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10%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3258" y="58412"/>
            <a:ext cx="909525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Valor</a:t>
            </a:r>
            <a:r>
              <a:rPr lang="es-MX" sz="3600" dirty="0" smtClean="0">
                <a:solidFill>
                  <a:srgbClr val="2D7A8F"/>
                </a:solidFill>
              </a:rPr>
              <a:t> promedio (</a:t>
            </a:r>
            <a:r>
              <a:rPr lang="es-MX" sz="3600" dirty="0" smtClean="0">
                <a:solidFill>
                  <a:srgbClr val="DD6909"/>
                </a:solidFill>
              </a:rPr>
              <a:t>pesos /</a:t>
            </a:r>
            <a:r>
              <a:rPr lang="es-MX" sz="3600" dirty="0" err="1" smtClean="0">
                <a:solidFill>
                  <a:srgbClr val="DD6909"/>
                </a:solidFill>
              </a:rPr>
              <a:t>Mwh</a:t>
            </a:r>
            <a:r>
              <a:rPr lang="es-MX" sz="3600" dirty="0" smtClean="0">
                <a:solidFill>
                  <a:srgbClr val="2D7A8F"/>
                </a:solidFill>
              </a:rPr>
              <a:t>)del </a:t>
            </a:r>
            <a:r>
              <a:rPr lang="es-MX" sz="3600" dirty="0">
                <a:solidFill>
                  <a:srgbClr val="669900"/>
                </a:solidFill>
              </a:rPr>
              <a:t>valor presente </a:t>
            </a:r>
            <a:r>
              <a:rPr lang="es-MX" sz="3600" dirty="0" smtClean="0">
                <a:solidFill>
                  <a:srgbClr val="669900"/>
                </a:solidFill>
              </a:rPr>
              <a:t>de las externalidades</a:t>
            </a:r>
            <a:r>
              <a:rPr lang="es-MX" sz="3600" dirty="0" smtClean="0">
                <a:solidFill>
                  <a:srgbClr val="2D7A8F"/>
                </a:solidFill>
              </a:rPr>
              <a:t> por tecnología para </a:t>
            </a:r>
            <a:r>
              <a:rPr lang="es-MX" sz="3600" dirty="0">
                <a:solidFill>
                  <a:srgbClr val="669900"/>
                </a:solidFill>
              </a:rPr>
              <a:t>todo el país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4437112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94890" y="3729399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2320" y="5137447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10%</a:t>
            </a:r>
            <a:endParaRPr lang="es-MX" sz="1400" dirty="0">
              <a:solidFill>
                <a:schemeClr val="bg1"/>
              </a:solidFill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748689"/>
              </p:ext>
            </p:extLst>
          </p:nvPr>
        </p:nvGraphicFramePr>
        <p:xfrm>
          <a:off x="135548" y="1137111"/>
          <a:ext cx="59486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Triángulo isósceles"/>
          <p:cNvSpPr/>
          <p:nvPr/>
        </p:nvSpPr>
        <p:spPr>
          <a:xfrm rot="5400000">
            <a:off x="3633761" y="3685279"/>
            <a:ext cx="5218464" cy="3176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6516216" y="1490002"/>
            <a:ext cx="25557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ida útil de 30 años de acuerdo al COPAR 2011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deforestación anual por estado obtenida del INE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Crecimiento poblacional anual con estimaciones de CONAPO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Inflación anual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descuento a partir de cetes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Todos los datos pueden ser actualizados por el usuario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20272" y="1115452"/>
            <a:ext cx="15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DD6909"/>
                </a:solidFill>
              </a:rPr>
              <a:t>Considera…</a:t>
            </a:r>
            <a:endParaRPr lang="es-MX" dirty="0">
              <a:solidFill>
                <a:srgbClr val="DD6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3258" y="58412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Valor</a:t>
            </a:r>
            <a:r>
              <a:rPr lang="es-MX" sz="3600" dirty="0" smtClean="0">
                <a:solidFill>
                  <a:srgbClr val="2D7A8F"/>
                </a:solidFill>
              </a:rPr>
              <a:t> de las </a:t>
            </a:r>
            <a:r>
              <a:rPr lang="es-MX" sz="3600" dirty="0" smtClean="0">
                <a:solidFill>
                  <a:srgbClr val="669900"/>
                </a:solidFill>
              </a:rPr>
              <a:t>externalidades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>
                <a:solidFill>
                  <a:srgbClr val="2D7A8F"/>
                </a:solidFill>
              </a:rPr>
              <a:t>(</a:t>
            </a:r>
            <a:r>
              <a:rPr lang="es-MX" sz="3600" dirty="0">
                <a:solidFill>
                  <a:srgbClr val="DD6909"/>
                </a:solidFill>
              </a:rPr>
              <a:t>pesos /</a:t>
            </a:r>
            <a:r>
              <a:rPr lang="es-MX" sz="3600" dirty="0" err="1">
                <a:solidFill>
                  <a:srgbClr val="DD6909"/>
                </a:solidFill>
              </a:rPr>
              <a:t>Mwh</a:t>
            </a:r>
            <a:r>
              <a:rPr lang="es-MX" sz="3600" dirty="0" smtClean="0">
                <a:solidFill>
                  <a:srgbClr val="2D7A8F"/>
                </a:solidFill>
              </a:rPr>
              <a:t>) por región con las tecnologías usadas por </a:t>
            </a:r>
            <a:r>
              <a:rPr lang="es-MX" sz="3600" dirty="0">
                <a:solidFill>
                  <a:srgbClr val="669900"/>
                </a:solidFill>
              </a:rPr>
              <a:t>CFE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4437112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94890" y="3729399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21%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2320" y="5137447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10%</a:t>
            </a:r>
            <a:endParaRPr lang="es-MX" sz="1400" dirty="0">
              <a:solidFill>
                <a:schemeClr val="bg1"/>
              </a:solidFill>
            </a:endParaRP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033000734"/>
              </p:ext>
            </p:extLst>
          </p:nvPr>
        </p:nvGraphicFramePr>
        <p:xfrm>
          <a:off x="235728" y="1196752"/>
          <a:ext cx="7920880" cy="517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4860032" y="1772816"/>
            <a:ext cx="3816424" cy="11521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El promedio nacional es de </a:t>
            </a:r>
          </a:p>
          <a:p>
            <a:pPr algn="ctr"/>
            <a:r>
              <a:rPr lang="es-MX" dirty="0" smtClean="0">
                <a:solidFill>
                  <a:srgbClr val="DD6909"/>
                </a:solidFill>
              </a:rPr>
              <a:t>$260 pesos/</a:t>
            </a:r>
            <a:r>
              <a:rPr lang="es-MX" dirty="0" err="1" smtClean="0">
                <a:solidFill>
                  <a:srgbClr val="DD6909"/>
                </a:solidFill>
              </a:rPr>
              <a:t>Mwh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(38% Cambio Climático, </a:t>
            </a:r>
            <a:r>
              <a:rPr lang="es-MX" dirty="0" smtClean="0">
                <a:solidFill>
                  <a:srgbClr val="669900"/>
                </a:solidFill>
              </a:rPr>
              <a:t>56% Salud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y 6% Biodiversidad)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0" y="0"/>
            <a:ext cx="77724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 Antecedentes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" name="40 Diagrama"/>
          <p:cNvGraphicFramePr/>
          <p:nvPr>
            <p:extLst>
              <p:ext uri="{D42A27DB-BD31-4B8C-83A1-F6EECF244321}">
                <p14:modId xmlns:p14="http://schemas.microsoft.com/office/powerpoint/2010/main" val="1750757239"/>
              </p:ext>
            </p:extLst>
          </p:nvPr>
        </p:nvGraphicFramePr>
        <p:xfrm>
          <a:off x="179512" y="836712"/>
          <a:ext cx="8712968" cy="56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6129" y="6516052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Externalities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2005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3236439582"/>
              </p:ext>
            </p:extLst>
          </p:nvPr>
        </p:nvGraphicFramePr>
        <p:xfrm>
          <a:off x="478566" y="1257887"/>
          <a:ext cx="7992887" cy="525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3258" y="58412"/>
            <a:ext cx="8996536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Valor</a:t>
            </a:r>
            <a:r>
              <a:rPr lang="es-MX" sz="3600" dirty="0" smtClean="0">
                <a:solidFill>
                  <a:srgbClr val="2D7A8F"/>
                </a:solidFill>
              </a:rPr>
              <a:t> de las </a:t>
            </a:r>
            <a:r>
              <a:rPr lang="es-MX" sz="3600" dirty="0" smtClean="0">
                <a:solidFill>
                  <a:srgbClr val="669900"/>
                </a:solidFill>
              </a:rPr>
              <a:t>externalidades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>
                <a:solidFill>
                  <a:srgbClr val="2D7A8F"/>
                </a:solidFill>
              </a:rPr>
              <a:t>(</a:t>
            </a:r>
            <a:r>
              <a:rPr lang="es-MX" sz="3600" dirty="0">
                <a:solidFill>
                  <a:srgbClr val="DD6909"/>
                </a:solidFill>
              </a:rPr>
              <a:t>pesos /</a:t>
            </a:r>
            <a:r>
              <a:rPr lang="es-MX" sz="3600" dirty="0" err="1">
                <a:solidFill>
                  <a:srgbClr val="DD6909"/>
                </a:solidFill>
              </a:rPr>
              <a:t>Mwh</a:t>
            </a:r>
            <a:r>
              <a:rPr lang="es-MX" sz="3600" dirty="0" smtClean="0">
                <a:solidFill>
                  <a:srgbClr val="2D7A8F"/>
                </a:solidFill>
              </a:rPr>
              <a:t>) en el escenario </a:t>
            </a:r>
            <a:r>
              <a:rPr lang="es-MX" sz="3600" dirty="0">
                <a:solidFill>
                  <a:srgbClr val="669900"/>
                </a:solidFill>
              </a:rPr>
              <a:t>actual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>
                <a:solidFill>
                  <a:srgbClr val="DD6909"/>
                </a:solidFill>
              </a:rPr>
              <a:t>vs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>
                <a:solidFill>
                  <a:srgbClr val="669900"/>
                </a:solidFill>
              </a:rPr>
              <a:t>cambiar plantas</a:t>
            </a:r>
            <a:r>
              <a:rPr lang="es-MX" sz="3600" dirty="0" smtClean="0">
                <a:solidFill>
                  <a:srgbClr val="2D7A8F"/>
                </a:solidFill>
              </a:rPr>
              <a:t> a zonas vecinas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2320" y="5137447"/>
            <a:ext cx="52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10%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60032" y="1916832"/>
            <a:ext cx="3816424" cy="13681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El escenario de cambiar plantas a zonas vecinas tiene </a:t>
            </a:r>
            <a:r>
              <a:rPr lang="es-MX" dirty="0" smtClean="0">
                <a:solidFill>
                  <a:srgbClr val="DD6909"/>
                </a:solidFill>
              </a:rPr>
              <a:t>externalidades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de  </a:t>
            </a:r>
          </a:p>
          <a:p>
            <a:pPr algn="ctr"/>
            <a:r>
              <a:rPr lang="es-MX" dirty="0" smtClean="0">
                <a:solidFill>
                  <a:srgbClr val="DD6909"/>
                </a:solidFill>
              </a:rPr>
              <a:t>$196 pesos/</a:t>
            </a:r>
            <a:r>
              <a:rPr lang="es-MX" dirty="0" err="1" smtClean="0">
                <a:solidFill>
                  <a:srgbClr val="DD6909"/>
                </a:solidFill>
              </a:rPr>
              <a:t>Mwh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smtClean="0">
                <a:solidFill>
                  <a:srgbClr val="669900"/>
                </a:solidFill>
              </a:rPr>
              <a:t>25%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smtClean="0">
                <a:solidFill>
                  <a:srgbClr val="669900"/>
                </a:solidFill>
              </a:rPr>
              <a:t>inferior a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l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escenario </a:t>
            </a:r>
            <a:r>
              <a:rPr lang="es-MX" dirty="0" smtClean="0">
                <a:solidFill>
                  <a:srgbClr val="669900"/>
                </a:solidFill>
              </a:rPr>
              <a:t>actual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de generación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-24242" y="0"/>
            <a:ext cx="9098747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Incorporar </a:t>
            </a:r>
            <a:r>
              <a:rPr lang="es-MX" sz="3600" dirty="0" smtClean="0">
                <a:solidFill>
                  <a:srgbClr val="DD6909"/>
                </a:solidFill>
              </a:rPr>
              <a:t>externalidades </a:t>
            </a:r>
            <a:r>
              <a:rPr lang="es-MX" sz="3600" dirty="0" smtClean="0">
                <a:solidFill>
                  <a:srgbClr val="2D7A8F"/>
                </a:solidFill>
              </a:rPr>
              <a:t>(</a:t>
            </a:r>
            <a:r>
              <a:rPr lang="es-MX" sz="3600" dirty="0" smtClean="0">
                <a:solidFill>
                  <a:srgbClr val="DD6909"/>
                </a:solidFill>
              </a:rPr>
              <a:t>pesos/Mwh</a:t>
            </a:r>
            <a:r>
              <a:rPr lang="es-MX" sz="3600" dirty="0" smtClean="0">
                <a:solidFill>
                  <a:srgbClr val="2D7A8F"/>
                </a:solidFill>
              </a:rPr>
              <a:t>)</a:t>
            </a:r>
            <a:r>
              <a:rPr lang="es-MX" sz="3600" dirty="0" smtClean="0">
                <a:solidFill>
                  <a:srgbClr val="DD6909"/>
                </a:solidFill>
              </a:rPr>
              <a:t> </a:t>
            </a:r>
            <a:r>
              <a:rPr lang="es-MX" sz="3600" dirty="0" smtClean="0">
                <a:solidFill>
                  <a:srgbClr val="2D7A8F"/>
                </a:solidFill>
              </a:rPr>
              <a:t> hace </a:t>
            </a:r>
            <a:r>
              <a:rPr lang="es-MX" sz="3600" dirty="0" smtClean="0">
                <a:solidFill>
                  <a:srgbClr val="DD6909"/>
                </a:solidFill>
              </a:rPr>
              <a:t>más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 smtClean="0">
                <a:solidFill>
                  <a:srgbClr val="DD6909"/>
                </a:solidFill>
              </a:rPr>
              <a:t>competitivas</a:t>
            </a:r>
            <a:r>
              <a:rPr lang="es-MX" sz="3600" dirty="0" smtClean="0">
                <a:solidFill>
                  <a:srgbClr val="2D7A8F"/>
                </a:solidFill>
              </a:rPr>
              <a:t> las </a:t>
            </a:r>
            <a:r>
              <a:rPr lang="es-MX" sz="3600" dirty="0" smtClean="0">
                <a:solidFill>
                  <a:srgbClr val="669900"/>
                </a:solidFill>
              </a:rPr>
              <a:t>energías renovables…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fuentes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681093"/>
              </p:ext>
            </p:extLst>
          </p:nvPr>
        </p:nvGraphicFramePr>
        <p:xfrm>
          <a:off x="204651" y="764704"/>
          <a:ext cx="8640960" cy="578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7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46209" y="2564904"/>
            <a:ext cx="8143932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Calculadora</a:t>
            </a:r>
          </a:p>
        </p:txBody>
      </p:sp>
    </p:spTree>
    <p:extLst>
      <p:ext uri="{BB962C8B-B14F-4D97-AF65-F5344CB8AC3E}">
        <p14:creationId xmlns:p14="http://schemas.microsoft.com/office/powerpoint/2010/main" val="536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46209" y="2364270"/>
            <a:ext cx="8143932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Análisis espacial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1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24241" y="1806"/>
            <a:ext cx="8996536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DD6909"/>
                </a:solidFill>
              </a:rPr>
              <a:t>Población </a:t>
            </a:r>
            <a:r>
              <a:rPr lang="es-MX" sz="4400" dirty="0" smtClean="0">
                <a:solidFill>
                  <a:srgbClr val="2D7A8F"/>
                </a:solidFill>
              </a:rPr>
              <a:t>en el</a:t>
            </a:r>
            <a:r>
              <a:rPr lang="es-MX" sz="4400" dirty="0" smtClean="0">
                <a:solidFill>
                  <a:srgbClr val="2180AF"/>
                </a:solidFill>
              </a:rPr>
              <a:t> </a:t>
            </a:r>
            <a:r>
              <a:rPr lang="es-MX" sz="4400" dirty="0" smtClean="0">
                <a:solidFill>
                  <a:srgbClr val="DD6909"/>
                </a:solidFill>
              </a:rPr>
              <a:t>área</a:t>
            </a:r>
            <a:r>
              <a:rPr lang="es-MX" sz="4400" dirty="0" smtClean="0">
                <a:solidFill>
                  <a:srgbClr val="2180AF"/>
                </a:solidFill>
              </a:rPr>
              <a:t> </a:t>
            </a:r>
            <a:r>
              <a:rPr lang="es-MX" sz="4400" dirty="0" smtClean="0">
                <a:solidFill>
                  <a:srgbClr val="2D7A8F"/>
                </a:solidFill>
              </a:rPr>
              <a:t>de impacto </a:t>
            </a:r>
            <a:r>
              <a:rPr lang="es-MX" sz="4400" dirty="0" smtClean="0">
                <a:solidFill>
                  <a:srgbClr val="DD6909"/>
                </a:solidFill>
              </a:rPr>
              <a:t>local</a:t>
            </a:r>
            <a:r>
              <a:rPr lang="es-MX" sz="4400" dirty="0" smtClean="0">
                <a:solidFill>
                  <a:srgbClr val="2D7A8F"/>
                </a:solidFill>
              </a:rPr>
              <a:t> a nivel </a:t>
            </a:r>
            <a:r>
              <a:rPr lang="es-MX" sz="4400" dirty="0" smtClean="0">
                <a:solidFill>
                  <a:srgbClr val="669900"/>
                </a:solidFill>
              </a:rPr>
              <a:t>localidad                               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Censo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población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vivienda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2010, INEGI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5976156" y="2924944"/>
            <a:ext cx="2268252" cy="266429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00590" cy="58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863238"/>
            <a:ext cx="2744111" cy="27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5436096" y="1844824"/>
            <a:ext cx="648072" cy="320750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5652120" y="3448578"/>
            <a:ext cx="2304256" cy="178062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23528" y="549806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669900"/>
                </a:solidFill>
              </a:rPr>
              <a:t>2,133</a:t>
            </a:r>
            <a:r>
              <a:rPr lang="es-MX" sz="2800" dirty="0" smtClean="0"/>
              <a:t> </a:t>
            </a:r>
            <a:r>
              <a:rPr lang="es-MX" sz="2800" dirty="0" smtClean="0">
                <a:solidFill>
                  <a:srgbClr val="2D7A8F"/>
                </a:solidFill>
              </a:rPr>
              <a:t>zonas de análisis</a:t>
            </a:r>
            <a:endParaRPr lang="es-MX" sz="2800" dirty="0">
              <a:solidFill>
                <a:srgbClr val="2D7A8F"/>
              </a:solidFill>
            </a:endParaRPr>
          </a:p>
          <a:p>
            <a:r>
              <a:rPr lang="es-MX" sz="2800" dirty="0" smtClean="0">
                <a:solidFill>
                  <a:srgbClr val="2D7A8F"/>
                </a:solidFill>
              </a:rPr>
              <a:t>Dimensiones: </a:t>
            </a:r>
            <a:r>
              <a:rPr lang="es-MX" sz="2800" dirty="0">
                <a:solidFill>
                  <a:srgbClr val="669900"/>
                </a:solidFill>
              </a:rPr>
              <a:t>33</a:t>
            </a:r>
            <a:r>
              <a:rPr lang="es-MX" sz="2800" dirty="0" smtClean="0">
                <a:solidFill>
                  <a:srgbClr val="2D7A8F"/>
                </a:solidFill>
              </a:rPr>
              <a:t> x </a:t>
            </a:r>
            <a:r>
              <a:rPr lang="es-MX" sz="2800" dirty="0">
                <a:solidFill>
                  <a:srgbClr val="669900"/>
                </a:solidFill>
              </a:rPr>
              <a:t>27</a:t>
            </a:r>
            <a:r>
              <a:rPr lang="es-MX" sz="2800" dirty="0" smtClean="0">
                <a:solidFill>
                  <a:srgbClr val="2D7A8F"/>
                </a:solidFill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40103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39193" y="724054"/>
            <a:ext cx="8601715" cy="5976664"/>
            <a:chOff x="966788" y="995363"/>
            <a:chExt cx="7210425" cy="48672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8" y="995363"/>
              <a:ext cx="7210425" cy="486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Elipse"/>
            <p:cNvSpPr/>
            <p:nvPr/>
          </p:nvSpPr>
          <p:spPr>
            <a:xfrm>
              <a:off x="2915816" y="1340768"/>
              <a:ext cx="4464496" cy="4392488"/>
            </a:xfrm>
            <a:prstGeom prst="ellipse">
              <a:avLst/>
            </a:prstGeom>
            <a:noFill/>
            <a:ln>
              <a:solidFill>
                <a:srgbClr val="2D7A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36512" y="1806"/>
            <a:ext cx="9180512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800" dirty="0" smtClean="0">
                <a:solidFill>
                  <a:srgbClr val="DD6909"/>
                </a:solidFill>
              </a:rPr>
              <a:t>Población </a:t>
            </a:r>
            <a:r>
              <a:rPr lang="es-MX" sz="2800" dirty="0" smtClean="0">
                <a:solidFill>
                  <a:srgbClr val="2D7A8F"/>
                </a:solidFill>
              </a:rPr>
              <a:t>en el</a:t>
            </a:r>
            <a:r>
              <a:rPr lang="es-MX" sz="2800" dirty="0" smtClean="0">
                <a:solidFill>
                  <a:srgbClr val="2180AF"/>
                </a:solidFill>
              </a:rPr>
              <a:t> </a:t>
            </a:r>
            <a:r>
              <a:rPr lang="es-MX" sz="2800" dirty="0" smtClean="0">
                <a:solidFill>
                  <a:srgbClr val="DD6909"/>
                </a:solidFill>
              </a:rPr>
              <a:t>área</a:t>
            </a:r>
            <a:r>
              <a:rPr lang="es-MX" sz="2800" dirty="0" smtClean="0">
                <a:solidFill>
                  <a:srgbClr val="2180AF"/>
                </a:solidFill>
              </a:rPr>
              <a:t> </a:t>
            </a:r>
            <a:r>
              <a:rPr lang="es-MX" sz="2800" dirty="0" smtClean="0">
                <a:solidFill>
                  <a:srgbClr val="2D7A8F"/>
                </a:solidFill>
              </a:rPr>
              <a:t>de impacto </a:t>
            </a:r>
            <a:r>
              <a:rPr lang="es-MX" sz="2800" dirty="0" smtClean="0">
                <a:solidFill>
                  <a:srgbClr val="DD6909"/>
                </a:solidFill>
              </a:rPr>
              <a:t>regional </a:t>
            </a:r>
            <a:r>
              <a:rPr lang="es-MX" sz="2800" dirty="0" smtClean="0">
                <a:solidFill>
                  <a:srgbClr val="2D7A8F"/>
                </a:solidFill>
              </a:rPr>
              <a:t>a nivel internacional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Censo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población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vivienda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2010, INEGI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291264" y="3809013"/>
            <a:ext cx="72008" cy="72008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1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8875900" cy="59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24242" y="145822"/>
            <a:ext cx="9168241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Promedio</a:t>
            </a:r>
            <a:r>
              <a:rPr lang="es-MX" sz="3600" dirty="0" smtClean="0">
                <a:solidFill>
                  <a:srgbClr val="2180AF"/>
                </a:solidFill>
              </a:rPr>
              <a:t> </a:t>
            </a:r>
            <a:r>
              <a:rPr lang="es-MX" sz="3600" dirty="0">
                <a:solidFill>
                  <a:srgbClr val="2D7A8F"/>
                </a:solidFill>
              </a:rPr>
              <a:t>de</a:t>
            </a:r>
            <a:r>
              <a:rPr lang="es-MX" sz="3600" dirty="0" smtClean="0">
                <a:solidFill>
                  <a:srgbClr val="669900"/>
                </a:solidFill>
              </a:rPr>
              <a:t> </a:t>
            </a:r>
            <a:r>
              <a:rPr lang="es-MX" sz="3600" dirty="0">
                <a:solidFill>
                  <a:srgbClr val="669900"/>
                </a:solidFill>
              </a:rPr>
              <a:t>c</a:t>
            </a:r>
            <a:r>
              <a:rPr lang="es-MX" sz="3600" dirty="0" smtClean="0">
                <a:solidFill>
                  <a:srgbClr val="669900"/>
                </a:solidFill>
              </a:rPr>
              <a:t>obertura vegetal</a:t>
            </a:r>
            <a:r>
              <a:rPr lang="es-MX" sz="3600" dirty="0" smtClean="0">
                <a:solidFill>
                  <a:srgbClr val="2D7A8F"/>
                </a:solidFill>
              </a:rPr>
              <a:t> de datos municipales por </a:t>
            </a:r>
            <a:r>
              <a:rPr lang="es-MX" sz="3600" dirty="0" smtClean="0">
                <a:solidFill>
                  <a:srgbClr val="DD6909"/>
                </a:solidFill>
              </a:rPr>
              <a:t>zona</a:t>
            </a:r>
            <a:r>
              <a:rPr lang="es-MX" sz="3600" dirty="0" smtClean="0">
                <a:solidFill>
                  <a:srgbClr val="2D7A8F"/>
                </a:solidFill>
              </a:rPr>
              <a:t>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vegetación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suelo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2005, INEGI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4355976" y="3645024"/>
            <a:ext cx="4555420" cy="72008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5576"/>
            <a:ext cx="3266325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3779912" y="1916832"/>
            <a:ext cx="2016224" cy="21602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51520" y="4637454"/>
            <a:ext cx="216024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Cobertura vegetal (%)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0- 15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15-30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30-45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45-60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60-100</a:t>
            </a:r>
          </a:p>
          <a:p>
            <a:pPr algn="ctr"/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8821"/>
            <a:ext cx="383889" cy="119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46209" y="2364270"/>
            <a:ext cx="8143932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noProof="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Manual de uso</a:t>
            </a: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5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37992953"/>
              </p:ext>
            </p:extLst>
          </p:nvPr>
        </p:nvGraphicFramePr>
        <p:xfrm>
          <a:off x="827584" y="789592"/>
          <a:ext cx="7272808" cy="5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0" y="26694"/>
            <a:ext cx="9168241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669900"/>
                </a:solidFill>
              </a:rPr>
              <a:t>Estructura</a:t>
            </a:r>
            <a:r>
              <a:rPr lang="es-MX" sz="3600" dirty="0" smtClean="0">
                <a:solidFill>
                  <a:srgbClr val="DD6909"/>
                </a:solidFill>
              </a:rPr>
              <a:t> </a:t>
            </a:r>
            <a:r>
              <a:rPr lang="es-MX" sz="3600" dirty="0" smtClean="0">
                <a:solidFill>
                  <a:srgbClr val="2D7A8F"/>
                </a:solidFill>
              </a:rPr>
              <a:t>y</a:t>
            </a:r>
            <a:r>
              <a:rPr lang="es-MX" sz="3600" dirty="0" smtClean="0">
                <a:solidFill>
                  <a:srgbClr val="DD6909"/>
                </a:solidFill>
              </a:rPr>
              <a:t> </a:t>
            </a:r>
            <a:r>
              <a:rPr lang="es-MX" sz="3600" dirty="0" smtClean="0">
                <a:solidFill>
                  <a:srgbClr val="669900"/>
                </a:solidFill>
              </a:rPr>
              <a:t>contenido</a:t>
            </a:r>
            <a:r>
              <a:rPr lang="es-MX" sz="3600" dirty="0" smtClean="0">
                <a:solidFill>
                  <a:srgbClr val="DD6909"/>
                </a:solidFill>
              </a:rPr>
              <a:t> </a:t>
            </a:r>
            <a:r>
              <a:rPr lang="es-MX" sz="3600" dirty="0" smtClean="0">
                <a:solidFill>
                  <a:srgbClr val="2D7A8F"/>
                </a:solidFill>
              </a:rPr>
              <a:t>de la calculadora  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86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780928"/>
            <a:ext cx="8358246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/>
            </a:r>
            <a:br>
              <a:rPr lang="es-MX" sz="5300" dirty="0" smtClean="0">
                <a:solidFill>
                  <a:srgbClr val="2D7A8F"/>
                </a:solidFill>
              </a:rPr>
            </a:br>
            <a:endParaRPr lang="es-MX" sz="5300" dirty="0" smtClean="0">
              <a:solidFill>
                <a:srgbClr val="669900"/>
              </a:solidFill>
            </a:endParaRPr>
          </a:p>
        </p:txBody>
      </p:sp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0" y="26694"/>
            <a:ext cx="9168241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2D7A8F"/>
                </a:solidFill>
              </a:rPr>
              <a:t>¿Cómo hacer </a:t>
            </a:r>
            <a:r>
              <a:rPr lang="es-MX" sz="3600" dirty="0" smtClean="0">
                <a:solidFill>
                  <a:srgbClr val="DD6909"/>
                </a:solidFill>
              </a:rPr>
              <a:t>consultas</a:t>
            </a:r>
            <a:r>
              <a:rPr lang="es-MX" sz="3600" dirty="0" smtClean="0">
                <a:solidFill>
                  <a:srgbClr val="2D7A8F"/>
                </a:solidFill>
              </a:rPr>
              <a:t>?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07" y="2595972"/>
            <a:ext cx="5903825" cy="3950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Elipse"/>
          <p:cNvSpPr/>
          <p:nvPr/>
        </p:nvSpPr>
        <p:spPr>
          <a:xfrm>
            <a:off x="186113" y="1290563"/>
            <a:ext cx="548523" cy="540060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99616" y="1098928"/>
            <a:ext cx="166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Seleccionar características de la planta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483768" y="1266424"/>
            <a:ext cx="548523" cy="540060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1025441"/>
            <a:ext cx="2520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Escoger área de análisis (por zona o estatal),  con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 «Ver Mapa» se despliega los mapas referencia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796136" y="1290563"/>
            <a:ext cx="548523" cy="540060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44208" y="114509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el botón  «Calcular Externalidades» se despliegan resultados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403478" y="4310816"/>
            <a:ext cx="406158" cy="404319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7" name="16 Elipse"/>
          <p:cNvSpPr/>
          <p:nvPr/>
        </p:nvSpPr>
        <p:spPr>
          <a:xfrm>
            <a:off x="2426657" y="5229200"/>
            <a:ext cx="406158" cy="404319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8" name="17 Elipse"/>
          <p:cNvSpPr/>
          <p:nvPr/>
        </p:nvSpPr>
        <p:spPr>
          <a:xfrm>
            <a:off x="6804248" y="5633519"/>
            <a:ext cx="406158" cy="404319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2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Después se desarrollaron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distintos 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programas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180528" y="1723553"/>
            <a:ext cx="275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Fuentes </a:t>
            </a:r>
          </a:p>
          <a:p>
            <a:pPr algn="ctr"/>
            <a:r>
              <a:rPr lang="es-MX" dirty="0" smtClean="0">
                <a:solidFill>
                  <a:srgbClr val="2D7A8F"/>
                </a:solidFill>
              </a:rPr>
              <a:t>Evaluadas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27784" y="755993"/>
            <a:ext cx="193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669900"/>
                </a:solidFill>
              </a:rPr>
              <a:t>EXMOD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04714" y="755993"/>
            <a:ext cx="207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669900"/>
                </a:solidFill>
              </a:rPr>
              <a:t>EcoSense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61964" y="755993"/>
            <a:ext cx="276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669900"/>
                </a:solidFill>
              </a:rPr>
              <a:t>SIMPACTS</a:t>
            </a:r>
            <a:endParaRPr lang="es-MX" sz="3600" dirty="0">
              <a:solidFill>
                <a:srgbClr val="6699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180527" y="3717032"/>
            <a:ext cx="27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Impacto en Salud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-180526" y="4787860"/>
            <a:ext cx="27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Impacto en Materiales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50455" y="5298448"/>
            <a:ext cx="274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Impacto en Ecosistemas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180528" y="4283804"/>
            <a:ext cx="274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Impacto en Cultivos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175456" y="5877272"/>
            <a:ext cx="274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Aplicado en…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146935" y="2918554"/>
            <a:ext cx="27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2D7A8F"/>
                </a:solidFill>
              </a:rPr>
              <a:t>Contaminantes</a:t>
            </a:r>
            <a:endParaRPr lang="es-MX" dirty="0">
              <a:solidFill>
                <a:srgbClr val="2D7A8F"/>
              </a:solidFill>
            </a:endParaRPr>
          </a:p>
        </p:txBody>
      </p:sp>
      <p:pic>
        <p:nvPicPr>
          <p:cNvPr id="18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367590" y="3675320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94" y="5271914"/>
            <a:ext cx="401010" cy="38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47049" y="3700822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773365" y="3726324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335542" y="4725144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32895" y="4725144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812360" y="4725144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317791" y="4181796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15144" y="4207298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812360" y="4232800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C:\Users\Saúl Rodríguez.SaúlRodríguez\AppData\Local\Microsoft\Windows\Temporary Internet Files\Content.IE5\M396QMBV\MC9004347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45217" y="5229200"/>
            <a:ext cx="401010" cy="42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29 Imagen" descr="C:\Users\IMCO\AppData\Local\Microsoft\Windows\Temporary Internet Files\Content.IE5\SR6W7B0T\MC90043253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43922"/>
            <a:ext cx="401010" cy="389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411760" y="2672913"/>
            <a:ext cx="2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Partículas, Sulfatos,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Nitratos, Mercurio, Plomo,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Radionuclidos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716016" y="2495798"/>
            <a:ext cx="2207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Partículas,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s-MX" sz="16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s-MX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MX" sz="16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s-MX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ulfatos,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Nitratos, Metales pesados,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Radionuclidos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901258" y="2495798"/>
            <a:ext cx="2207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Partículas,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s-MX" sz="16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s-MX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MX" sz="16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s-MX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ulfatos,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Nitratos, Metales pesados,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Radionuclidos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364754" y="1412776"/>
            <a:ext cx="2207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Calderas de combustibles fósiles, centrales nucleares, aerogeneradores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597002" y="1517883"/>
            <a:ext cx="2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Calderas de combustibles fósiles, instalaciones  nucleares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29250" y="1415678"/>
            <a:ext cx="2207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Calderas de combustibles fósiles, instalaciones  nucleares, hidroeléctricas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267744" y="583604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Estados Unidos, Sudáfrica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499992" y="580584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Europa, América del Sur, Rusia, China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804248" y="580584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Países en desarrollo, en general en cualquier país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128" y="6516052"/>
            <a:ext cx="8742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SIMPACTS 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Simplified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 for Estimating Impacts of Electricity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Generation)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InfraestructuraCampeche"/>
          <p:cNvGrpSpPr/>
          <p:nvPr/>
        </p:nvGrpSpPr>
        <p:grpSpPr>
          <a:xfrm>
            <a:off x="1151139" y="2708283"/>
            <a:ext cx="2229074" cy="2197969"/>
            <a:chOff x="0" y="0"/>
            <a:chExt cx="6192688" cy="5645268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92688" cy="564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 descr="C:\Users\IMCO\AppData\Local\Microsoft\Windows\Temporary Internet Files\Content.IE5\GZ7M136I\MC90002999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075" y="3960440"/>
              <a:ext cx="198109" cy="26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IMCO\AppData\Local\Microsoft\Windows\Temporary Internet Files\Content.IE5\GZ7M136I\MC90002999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192" y="5035703"/>
              <a:ext cx="216024" cy="29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IMCO\AppData\Local\Microsoft\Windows\Temporary Internet Files\Content.IE5\GZ7M136I\MC90002999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283" y="1872208"/>
              <a:ext cx="198109" cy="26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BiodiversidadCampe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67648"/>
            <a:ext cx="2432929" cy="22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92" y="783972"/>
            <a:ext cx="2446515" cy="23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39960" y="-27384"/>
            <a:ext cx="8996536" cy="6148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4400" dirty="0" smtClean="0">
                <a:solidFill>
                  <a:srgbClr val="2D7A8F"/>
                </a:solidFill>
              </a:rPr>
              <a:t>Por estado se cuenta con </a:t>
            </a:r>
            <a:r>
              <a:rPr lang="es-MX" sz="44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mapas guía</a:t>
            </a:r>
            <a:endParaRPr lang="es-MX" sz="4400" dirty="0">
              <a:solidFill>
                <a:srgbClr val="DD6909"/>
              </a:solidFill>
            </a:endParaRPr>
          </a:p>
          <a:p>
            <a:pPr>
              <a:spcBef>
                <a:spcPct val="0"/>
              </a:spcBef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861" y="1110171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Mapa guía</a:t>
            </a:r>
            <a:endParaRPr lang="es-MX" sz="1600" dirty="0">
              <a:solidFill>
                <a:srgbClr val="DD6909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ubicar la zona de análisis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 para selección de zonas de análisis en la calculadora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30708" y="3155484"/>
            <a:ext cx="3861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Mapa de infraestructura</a:t>
            </a:r>
            <a:endParaRPr lang="es-MX" sz="1600" dirty="0">
              <a:solidFill>
                <a:srgbClr val="DD6909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Infraestructura de líneas de transmisión, carreteras y plantas de generación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Costos relevantes asociados a la ubicación de la planta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4450232" y="1484784"/>
            <a:ext cx="576064" cy="566547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/>
          <p:cNvSpPr/>
          <p:nvPr/>
        </p:nvSpPr>
        <p:spPr>
          <a:xfrm rot="10800000">
            <a:off x="4250196" y="3573016"/>
            <a:ext cx="576064" cy="566547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4450232" y="5650009"/>
            <a:ext cx="576064" cy="566547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3731" y="515719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Mapa de biodiversidad</a:t>
            </a:r>
            <a:endParaRPr lang="es-MX" sz="1600" dirty="0">
              <a:solidFill>
                <a:srgbClr val="DD6909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nacional de áreas naturales protegidas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Zonas prioritarias para la conservación de la biodiversidad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-36512" y="6546830"/>
            <a:ext cx="8465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datos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INEGI, CONABIO y SENER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Biodiversidad"/>
          <p:cNvGrpSpPr/>
          <p:nvPr/>
        </p:nvGrpSpPr>
        <p:grpSpPr>
          <a:xfrm>
            <a:off x="5217012" y="4699052"/>
            <a:ext cx="2091292" cy="1234230"/>
            <a:chOff x="0" y="0"/>
            <a:chExt cx="3233208" cy="1944215"/>
          </a:xfrm>
        </p:grpSpPr>
        <p:sp>
          <p:nvSpPr>
            <p:cNvPr id="27" name="TextBox 9"/>
            <p:cNvSpPr txBox="1"/>
            <p:nvPr/>
          </p:nvSpPr>
          <p:spPr>
            <a:xfrm>
              <a:off x="288031" y="0"/>
              <a:ext cx="2945177" cy="1944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Sistema nacional de </a:t>
              </a:r>
              <a:r>
                <a:rPr lang="es-MX" sz="9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ANPs</a:t>
              </a:r>
              <a:endParaRPr lang="es-MX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s-MX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Zonas </a:t>
              </a:r>
              <a:r>
                <a:rPr lang="es-MX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prioritarias de </a:t>
              </a:r>
            </a:p>
            <a:p>
              <a:pPr algn="ctr"/>
              <a:r>
                <a:rPr lang="es-MX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Conservación de </a:t>
              </a:r>
              <a:r>
                <a:rPr lang="es-MX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biodiversidad</a:t>
              </a:r>
            </a:p>
            <a:p>
              <a:r>
                <a:rPr lang="es-MX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MX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Media</a:t>
              </a:r>
            </a:p>
            <a:p>
              <a:endParaRPr lang="es-MX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s-MX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Alta</a:t>
              </a:r>
            </a:p>
            <a:p>
              <a:endParaRPr lang="es-MX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s-MX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Extrema</a:t>
              </a:r>
              <a:endParaRPr lang="es-MX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1 Elipse"/>
            <p:cNvSpPr/>
            <p:nvPr/>
          </p:nvSpPr>
          <p:spPr>
            <a:xfrm>
              <a:off x="0" y="72008"/>
              <a:ext cx="288032" cy="28803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29" name="15 Elipse"/>
            <p:cNvSpPr/>
            <p:nvPr/>
          </p:nvSpPr>
          <p:spPr>
            <a:xfrm>
              <a:off x="25078" y="660513"/>
              <a:ext cx="288032" cy="28803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30" name="16 Elipse"/>
            <p:cNvSpPr/>
            <p:nvPr/>
          </p:nvSpPr>
          <p:spPr>
            <a:xfrm>
              <a:off x="25078" y="1061974"/>
              <a:ext cx="288032" cy="288030"/>
            </a:xfrm>
            <a:prstGeom prst="ellipse">
              <a:avLst/>
            </a:prstGeom>
            <a:solidFill>
              <a:srgbClr val="DD6909"/>
            </a:solidFill>
            <a:ln>
              <a:solidFill>
                <a:srgbClr val="DD6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31" name="17 Elipse"/>
            <p:cNvSpPr/>
            <p:nvPr/>
          </p:nvSpPr>
          <p:spPr>
            <a:xfrm>
              <a:off x="25078" y="1515695"/>
              <a:ext cx="288032" cy="288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</p:grpSp>
      <p:grpSp>
        <p:nvGrpSpPr>
          <p:cNvPr id="32" name="Infraestructura"/>
          <p:cNvGrpSpPr/>
          <p:nvPr/>
        </p:nvGrpSpPr>
        <p:grpSpPr>
          <a:xfrm>
            <a:off x="225188" y="2740908"/>
            <a:ext cx="1124640" cy="1167561"/>
            <a:chOff x="0" y="0"/>
            <a:chExt cx="1124640" cy="1167561"/>
          </a:xfrm>
        </p:grpSpPr>
        <p:pic>
          <p:nvPicPr>
            <p:cNvPr id="33" name="Picture 2" descr="C:\Users\IMCO\AppData\Local\Microsoft\Windows\Temporary Internet Files\Content.IE5\GZ7M136I\MC90002999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" y="537708"/>
              <a:ext cx="198109" cy="26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IMCO\AppData\Local\Microsoft\Windows\Temporary Internet Files\Content.IE5\GZ7M136I\MC90002999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4672"/>
              <a:ext cx="216024" cy="29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9"/>
            <p:cNvSpPr txBox="1"/>
            <p:nvPr/>
          </p:nvSpPr>
          <p:spPr>
            <a:xfrm>
              <a:off x="210389" y="0"/>
              <a:ext cx="914251" cy="5855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Carreteras</a:t>
              </a:r>
            </a:p>
            <a:p>
              <a:r>
                <a:rPr lang="es-MX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Líneas de Transmisión</a:t>
              </a:r>
            </a:p>
            <a:p>
              <a:r>
                <a:rPr lang="es-MX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Plantas de CFE</a:t>
              </a:r>
            </a:p>
            <a:p>
              <a:r>
                <a:rPr lang="es-MX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Plantas de </a:t>
              </a:r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Privados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Oval 79"/>
            <p:cNvSpPr/>
            <p:nvPr/>
          </p:nvSpPr>
          <p:spPr>
            <a:xfrm>
              <a:off x="17915" y="32625"/>
              <a:ext cx="192474" cy="1881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50"/>
            </a:p>
          </p:txBody>
        </p:sp>
        <p:sp>
          <p:nvSpPr>
            <p:cNvPr id="37" name="Oval 80"/>
            <p:cNvSpPr/>
            <p:nvPr/>
          </p:nvSpPr>
          <p:spPr>
            <a:xfrm>
              <a:off x="8390" y="258706"/>
              <a:ext cx="192474" cy="18813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50"/>
            </a:p>
          </p:txBody>
        </p:sp>
      </p:grpSp>
    </p:spTree>
    <p:extLst>
      <p:ext uri="{BB962C8B-B14F-4D97-AF65-F5344CB8AC3E}">
        <p14:creationId xmlns:p14="http://schemas.microsoft.com/office/powerpoint/2010/main" val="18474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0" y="26694"/>
            <a:ext cx="9168241" cy="7628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3600" dirty="0" smtClean="0">
                <a:solidFill>
                  <a:srgbClr val="DD6909"/>
                </a:solidFill>
              </a:rPr>
              <a:t>Despliegue</a:t>
            </a:r>
            <a:r>
              <a:rPr lang="es-MX" sz="3600" dirty="0" smtClean="0">
                <a:solidFill>
                  <a:srgbClr val="2D7A8F"/>
                </a:solidFill>
              </a:rPr>
              <a:t> de resultados de </a:t>
            </a:r>
            <a:r>
              <a:rPr lang="es-MX" sz="3600" dirty="0" smtClean="0">
                <a:solidFill>
                  <a:srgbClr val="DD6909"/>
                </a:solidFill>
              </a:rPr>
              <a:t>análisis</a:t>
            </a:r>
            <a:r>
              <a:rPr lang="es-MX" sz="3600" dirty="0" smtClean="0">
                <a:solidFill>
                  <a:srgbClr val="2D7A8F"/>
                </a:solidFill>
              </a:rPr>
              <a:t> </a:t>
            </a:r>
            <a:r>
              <a:rPr lang="es-MX" sz="3600" dirty="0" smtClean="0">
                <a:solidFill>
                  <a:srgbClr val="669900"/>
                </a:solidFill>
              </a:rPr>
              <a:t>local</a:t>
            </a:r>
            <a:r>
              <a:rPr lang="es-MX" sz="3600" dirty="0" smtClean="0">
                <a:solidFill>
                  <a:srgbClr val="2D7A8F"/>
                </a:solidFill>
              </a:rPr>
              <a:t> y </a:t>
            </a:r>
            <a:r>
              <a:rPr lang="es-MX" sz="3600" dirty="0" smtClean="0">
                <a:solidFill>
                  <a:srgbClr val="669900"/>
                </a:solidFill>
              </a:rPr>
              <a:t>estatal</a:t>
            </a:r>
            <a:r>
              <a:rPr lang="es-MX" sz="3600" dirty="0" smtClean="0">
                <a:solidFill>
                  <a:srgbClr val="2D7A8F"/>
                </a:solidFill>
              </a:rPr>
              <a:t>…                             </a:t>
            </a: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rgbClr val="2D7A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3364107775"/>
              </p:ext>
            </p:extLst>
          </p:nvPr>
        </p:nvGraphicFramePr>
        <p:xfrm>
          <a:off x="510928" y="908720"/>
          <a:ext cx="4408041" cy="331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2699792" y="4653136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rgbClr val="DD6909"/>
                </a:solidFill>
              </a:rPr>
              <a:t>ANALISIS LOCAL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Muestra un análisis de sensibilidad con los vecinos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Mapa guía de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localización</a:t>
            </a:r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desglosados por tipo de impacto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580113" y="908720"/>
            <a:ext cx="33843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rgbClr val="DD6909"/>
                </a:solidFill>
              </a:rPr>
              <a:t>ANALISIS ESTATAL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de menor a mayor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Costos anuales totales, externalidades por unidad de energía y su valor presente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estadísticas: mínimo, máximo, media y desviación estándar</a:t>
            </a:r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184530" y="4280057"/>
            <a:ext cx="2588499" cy="2091871"/>
            <a:chOff x="2660835" y="1699067"/>
            <a:chExt cx="4301732" cy="34563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874">
              <a:off x="2660835" y="1699067"/>
              <a:ext cx="4301732" cy="345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4239441" y="3139227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Centro 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(Zona)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212264" y="2203125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Norte 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(N)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397138" y="2203120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Noreste 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(NE)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464743" y="3139227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Este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(E)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467658" y="4075332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Sureste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(SE)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239441" y="4075332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054567" y="4075332"/>
              <a:ext cx="1157696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Suroeste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(SO)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054567" y="3139227"/>
              <a:ext cx="1157696" cy="71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este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(O)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948866" y="2203120"/>
              <a:ext cx="1157696" cy="68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Noroeste</a:t>
              </a:r>
            </a:p>
            <a:p>
              <a:pPr algn="ctr"/>
              <a:r>
                <a:rPr lang="es-MX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(NO)</a:t>
              </a:r>
              <a:endPara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1 Flecha derecha"/>
          <p:cNvSpPr/>
          <p:nvPr/>
        </p:nvSpPr>
        <p:spPr>
          <a:xfrm rot="16200000">
            <a:off x="2933177" y="4182191"/>
            <a:ext cx="576064" cy="566547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 rot="5400000">
            <a:off x="6900089" y="3073719"/>
            <a:ext cx="576064" cy="566547"/>
          </a:xfrm>
          <a:prstGeom prst="righ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58277"/>
              </p:ext>
            </p:extLst>
          </p:nvPr>
        </p:nvGraphicFramePr>
        <p:xfrm>
          <a:off x="5796136" y="3723560"/>
          <a:ext cx="2884679" cy="2801784"/>
        </p:xfrm>
        <a:graphic>
          <a:graphicData uri="http://schemas.openxmlformats.org/drawingml/2006/table">
            <a:tbl>
              <a:tblPr/>
              <a:tblGrid>
                <a:gridCol w="663145"/>
                <a:gridCol w="1135635"/>
                <a:gridCol w="1085899"/>
              </a:tblGrid>
              <a:tr h="165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Cuadro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Externalidades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57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pesos/Mwh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VP </a:t>
                      </a:r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(pesos/Mwh)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A8F"/>
                    </a:solidFill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$836.96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$23,286.13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$846.79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$23,548.37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$857.80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$23,853.76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$863.50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$24,011.78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$869.10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$24,192.83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$877.43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$24,398.02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$885.67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$24,617.85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$899.91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$25,021.20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$900.39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$25,034.58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$929.05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$25,855.07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$930.60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$25,863.59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$973.60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$27,055.92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$980.17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$27,238.04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57158" y="1500174"/>
            <a:ext cx="8358246" cy="30089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5300" dirty="0" smtClean="0">
                <a:solidFill>
                  <a:srgbClr val="2D7A8F"/>
                </a:solidFill>
              </a:rPr>
              <a:t>Metodología para </a:t>
            </a:r>
            <a:r>
              <a:rPr lang="es-MX" sz="5300" dirty="0">
                <a:solidFill>
                  <a:srgbClr val="669900"/>
                </a:solidFill>
              </a:rPr>
              <a:t>calcular </a:t>
            </a:r>
            <a:r>
              <a:rPr lang="es-MX" sz="5300" dirty="0" smtClean="0">
                <a:solidFill>
                  <a:srgbClr val="669900"/>
                </a:solidFill>
              </a:rPr>
              <a:t>        </a:t>
            </a:r>
            <a:r>
              <a:rPr lang="es-MX" sz="5300" dirty="0" smtClean="0">
                <a:solidFill>
                  <a:srgbClr val="DD6909"/>
                </a:solidFill>
              </a:rPr>
              <a:t>ex </a:t>
            </a:r>
            <a:r>
              <a:rPr lang="es-MX" sz="5300" dirty="0">
                <a:solidFill>
                  <a:srgbClr val="DD6909"/>
                </a:solidFill>
              </a:rPr>
              <a:t>ante</a:t>
            </a:r>
            <a:r>
              <a:rPr lang="es-MX" sz="5300" dirty="0">
                <a:solidFill>
                  <a:srgbClr val="2D7A8F"/>
                </a:solidFill>
              </a:rPr>
              <a:t> </a:t>
            </a:r>
            <a:r>
              <a:rPr lang="es-MX" sz="5300" dirty="0" smtClean="0">
                <a:solidFill>
                  <a:srgbClr val="669900"/>
                </a:solidFill>
              </a:rPr>
              <a:t>externalidades</a:t>
            </a:r>
            <a:r>
              <a:rPr lang="es-MX" sz="5300" dirty="0" smtClean="0">
                <a:solidFill>
                  <a:srgbClr val="2D7A8F"/>
                </a:solidFill>
              </a:rPr>
              <a:t> asociadas a la </a:t>
            </a:r>
            <a:r>
              <a:rPr lang="es-MX" sz="5300" dirty="0">
                <a:solidFill>
                  <a:srgbClr val="2D7A8F"/>
                </a:solidFill>
              </a:rPr>
              <a:t>generación </a:t>
            </a:r>
            <a:r>
              <a:rPr lang="es-MX" sz="5300" dirty="0" smtClean="0">
                <a:solidFill>
                  <a:srgbClr val="2D7A8F"/>
                </a:solidFill>
              </a:rPr>
              <a:t>de </a:t>
            </a:r>
            <a:r>
              <a:rPr lang="es-MX" sz="5300" dirty="0" smtClean="0">
                <a:solidFill>
                  <a:srgbClr val="669900"/>
                </a:solidFill>
              </a:rPr>
              <a:t>electricidad</a:t>
            </a:r>
          </a:p>
        </p:txBody>
      </p:sp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29" y="6516052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Weather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54" name="Rectangle 1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MX" sz="44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falta</a:t>
            </a:r>
            <a:r>
              <a:rPr lang="es-MX" sz="440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s-MX" sz="44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información</a:t>
            </a:r>
            <a:r>
              <a:rPr lang="es-MX" sz="4400" dirty="0" smtClean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limita estos modelos en </a:t>
            </a:r>
            <a:r>
              <a:rPr lang="es-MX" sz="440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México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603" y="1504819"/>
            <a:ext cx="4919677" cy="48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009696" y="908720"/>
            <a:ext cx="5124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Estaciones meteorológicas en el mundo</a:t>
            </a:r>
          </a:p>
        </p:txBody>
      </p:sp>
    </p:spTree>
    <p:extLst>
      <p:ext uri="{BB962C8B-B14F-4D97-AF65-F5344CB8AC3E}">
        <p14:creationId xmlns:p14="http://schemas.microsoft.com/office/powerpoint/2010/main" val="3720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-34557" y="0"/>
            <a:ext cx="77724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MX" sz="4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¿Qué se ha </a:t>
            </a:r>
            <a:r>
              <a:rPr lang="es-MX" sz="4400" dirty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hecho</a:t>
            </a:r>
            <a:r>
              <a:rPr lang="es-MX" sz="4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 en 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México</a:t>
            </a:r>
            <a:r>
              <a:rPr lang="es-MX" sz="4400" dirty="0">
                <a:solidFill>
                  <a:srgbClr val="2D7A8F"/>
                </a:solidFill>
                <a:latin typeface="+mj-lt"/>
                <a:ea typeface="+mj-ea"/>
                <a:cs typeface="+mj-cs"/>
              </a:rPr>
              <a:t>?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8627" y="189302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rgbClr val="DD6909"/>
                </a:solidFill>
              </a:rPr>
              <a:t>2004</a:t>
            </a:r>
            <a:endParaRPr lang="es-MX" sz="4800" dirty="0">
              <a:solidFill>
                <a:srgbClr val="DD6909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98627" y="316404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rgbClr val="DD6909"/>
                </a:solidFill>
              </a:rPr>
              <a:t>2007</a:t>
            </a:r>
            <a:endParaRPr lang="es-MX" sz="4800" dirty="0">
              <a:solidFill>
                <a:srgbClr val="DD6909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79512" y="79780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rgbClr val="DD6909"/>
                </a:solidFill>
              </a:rPr>
              <a:t>2003</a:t>
            </a:r>
            <a:endParaRPr lang="es-MX" sz="4800" dirty="0">
              <a:solidFill>
                <a:srgbClr val="DD6909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17742" y="48691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rgbClr val="DD6909"/>
                </a:solidFill>
              </a:rPr>
              <a:t>2011</a:t>
            </a:r>
            <a:endParaRPr lang="es-MX" sz="4800" dirty="0">
              <a:solidFill>
                <a:srgbClr val="DD6909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1763688" y="980728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Flecha derecha"/>
          <p:cNvSpPr/>
          <p:nvPr/>
        </p:nvSpPr>
        <p:spPr>
          <a:xfrm>
            <a:off x="1763688" y="2109049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Flecha derecha"/>
          <p:cNvSpPr/>
          <p:nvPr/>
        </p:nvSpPr>
        <p:spPr>
          <a:xfrm>
            <a:off x="1763688" y="3381386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Flecha derecha"/>
          <p:cNvSpPr/>
          <p:nvPr/>
        </p:nvSpPr>
        <p:spPr>
          <a:xfrm>
            <a:off x="1763688" y="5052085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CuadroTexto"/>
          <p:cNvSpPr txBox="1"/>
          <p:nvPr/>
        </p:nvSpPr>
        <p:spPr>
          <a:xfrm>
            <a:off x="6128" y="6309320"/>
            <a:ext cx="874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INE (Instituto Nacional de Ecología), CEPAL (Comisión Económica para América Latina), SEMARNAT (Secretaría del Medio Ambiente y Recursos Naturales), SENER (Secretaría de Energía) 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483768" y="777478"/>
            <a:ext cx="640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2D7A8F"/>
                </a:solidFill>
              </a:rPr>
              <a:t>El INE publica un estudio que cuantifica las externalidades en salud de la termoeléctrica de Tuxpan, Veracruz. Usando estadísticas meteorológicas y emisiones medidas por la planta. 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483768" y="1857598"/>
            <a:ext cx="640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2D7A8F"/>
                </a:solidFill>
              </a:rPr>
              <a:t>SEMARNAT y CEPAL evalúan los impactos en salud producto de la operación de las principales termoeléctricas del país. Usa la metodología vías de impacto contenida en </a:t>
            </a:r>
            <a:r>
              <a:rPr lang="es-MX" dirty="0" err="1" smtClean="0">
                <a:solidFill>
                  <a:srgbClr val="2D7A8F"/>
                </a:solidFill>
              </a:rPr>
              <a:t>ExternE</a:t>
            </a:r>
            <a:r>
              <a:rPr lang="es-MX" dirty="0" smtClean="0">
                <a:solidFill>
                  <a:srgbClr val="2D7A8F"/>
                </a:solidFill>
              </a:rPr>
              <a:t>.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483769" y="29969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2D7A8F"/>
                </a:solidFill>
              </a:rPr>
              <a:t> SEMARNAT y </a:t>
            </a:r>
            <a:r>
              <a:rPr lang="es-MX" dirty="0" smtClean="0">
                <a:solidFill>
                  <a:srgbClr val="2D7A8F"/>
                </a:solidFill>
              </a:rPr>
              <a:t>CEPAL cuantifican impactos en la salud por la actividad de la refinería y planta termoeléctrica localizadas en Tula, Hidalgo y Salamanca, Guanajuato. Emplea datos generados ex post. Usa la metodología vías de impacto contenida en </a:t>
            </a:r>
            <a:r>
              <a:rPr lang="es-MX" dirty="0" err="1" smtClean="0">
                <a:solidFill>
                  <a:srgbClr val="2D7A8F"/>
                </a:solidFill>
              </a:rPr>
              <a:t>ExternE</a:t>
            </a:r>
            <a:r>
              <a:rPr lang="es-MX" dirty="0" smtClean="0">
                <a:solidFill>
                  <a:srgbClr val="2D7A8F"/>
                </a:solidFill>
              </a:rPr>
              <a:t>. </a:t>
            </a:r>
            <a:endParaRPr lang="es-MX" dirty="0">
              <a:solidFill>
                <a:srgbClr val="2D7A8F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483768" y="4361036"/>
            <a:ext cx="6408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2D7A8F"/>
                </a:solidFill>
              </a:rPr>
              <a:t>Se reforma el artículo 36 de la Ley de Servicio </a:t>
            </a:r>
            <a:r>
              <a:rPr lang="es-MX" dirty="0">
                <a:solidFill>
                  <a:srgbClr val="2D7A8F"/>
                </a:solidFill>
              </a:rPr>
              <a:t>P</a:t>
            </a:r>
            <a:r>
              <a:rPr lang="es-MX" dirty="0" smtClean="0">
                <a:solidFill>
                  <a:srgbClr val="2D7A8F"/>
                </a:solidFill>
              </a:rPr>
              <a:t>úblico de Energía Eléctrica,  por lo que deben considerarse externalidades en los escenarios de planeación. Para ello, SENER desarrolla una metodología de cálculo de externalidades (ver lámina anexa)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smtClean="0">
                <a:solidFill>
                  <a:srgbClr val="2D7A8F"/>
                </a:solidFill>
              </a:rPr>
              <a:t>mientras genera la información necesaria para implementar una metodología más completa y de acuerdo a la tendencia mundial.</a:t>
            </a:r>
          </a:p>
          <a:p>
            <a:pPr algn="just"/>
            <a:endParaRPr lang="es-MX" dirty="0">
              <a:solidFill>
                <a:srgbClr val="2D7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MCO\AppData\Local\Microsoft\Windows\Temporary Internet Files\Content.IE5\7D0Q7UGG\MC9002817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2527660" cy="43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MCO\AppData\Local\Microsoft\Windows\Temporary Internet Files\Content.IE5\SR6W7B0T\MC9004316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2444763" cy="23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riángulo isósceles"/>
          <p:cNvSpPr/>
          <p:nvPr/>
        </p:nvSpPr>
        <p:spPr>
          <a:xfrm rot="5400000">
            <a:off x="1041473" y="3575152"/>
            <a:ext cx="5218464" cy="3176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4824028" y="1209526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Calcular el CO</a:t>
            </a:r>
            <a:r>
              <a:rPr lang="es-MX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emitido por la quema de combustibles fósiles.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782476" y="1973704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699461" y="2012067"/>
            <a:ext cx="7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N</a:t>
            </a:r>
            <a:r>
              <a:rPr lang="es-MX" sz="2000" baseline="-25000" dirty="0">
                <a:solidFill>
                  <a:schemeClr val="bg1"/>
                </a:solidFill>
              </a:rPr>
              <a:t>2</a:t>
            </a:r>
            <a:r>
              <a:rPr lang="es-MX" sz="2000" dirty="0" smtClean="0">
                <a:solidFill>
                  <a:schemeClr val="bg1"/>
                </a:solidFill>
              </a:rPr>
              <a:t>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943378" y="1996896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07373" y="2029743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CH</a:t>
            </a:r>
            <a:r>
              <a:rPr lang="es-MX" sz="2000" baseline="-25000" dirty="0" smtClean="0">
                <a:solidFill>
                  <a:schemeClr val="bg1"/>
                </a:solidFill>
              </a:rPr>
              <a:t>4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246303" y="2621776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215185" y="2660139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43277" y="2556193"/>
            <a:ext cx="270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1      21    310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881198" y="2067198"/>
            <a:ext cx="1346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Equivalencia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6110399" y="1980129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079281" y="2018492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60031" y="3352924"/>
            <a:ext cx="41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se requieren modelos de dispersión de contaminantes, por ser un impacto global.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796" y="6525344"/>
            <a:ext cx="742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Intergovernmental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Panel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MX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Secretaía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Energía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6 Elipse"/>
          <p:cNvSpPr/>
          <p:nvPr/>
        </p:nvSpPr>
        <p:spPr>
          <a:xfrm>
            <a:off x="4214810" y="4429132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857752" y="435769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Asignar un costo por tonelada de CO</a:t>
            </a:r>
            <a:r>
              <a:rPr lang="es-MX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liberado a la atmósfera, (precio histórico de los bonos de carbono).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929190" y="5572140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Multiplicar las emisiones por el costo de emisión.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1486319" y="2204864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403304" y="2243227"/>
            <a:ext cx="7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N</a:t>
            </a:r>
            <a:r>
              <a:rPr lang="es-MX" sz="2000" baseline="-25000" dirty="0">
                <a:solidFill>
                  <a:schemeClr val="bg1"/>
                </a:solidFill>
              </a:rPr>
              <a:t>2</a:t>
            </a:r>
            <a:r>
              <a:rPr lang="es-MX" sz="2000" dirty="0" smtClean="0">
                <a:solidFill>
                  <a:schemeClr val="bg1"/>
                </a:solidFill>
              </a:rPr>
              <a:t>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1146734" y="2708920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115616" y="2747283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</a:t>
            </a:r>
            <a:r>
              <a:rPr lang="es-MX" sz="2000" baseline="-25000" dirty="0" smtClean="0">
                <a:solidFill>
                  <a:schemeClr val="bg1"/>
                </a:solidFill>
              </a:rPr>
              <a:t>2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1727685" y="2774503"/>
            <a:ext cx="493050" cy="510481"/>
          </a:xfrm>
          <a:prstGeom prst="ellipse">
            <a:avLst/>
          </a:prstGeom>
          <a:solidFill>
            <a:srgbClr val="2D7A8F"/>
          </a:solidFill>
          <a:ln>
            <a:solidFill>
              <a:srgbClr val="2D7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691680" y="2807350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CH</a:t>
            </a:r>
            <a:r>
              <a:rPr lang="es-MX" sz="2000" baseline="-25000" dirty="0" smtClean="0">
                <a:solidFill>
                  <a:schemeClr val="bg1"/>
                </a:solidFill>
              </a:rPr>
              <a:t>4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-34558" y="0"/>
            <a:ext cx="9178557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metodología actual de SENER se basa en emisiones de 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carbono equivalente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dirty="0" smtClean="0">
              <a:solidFill>
                <a:srgbClr val="2D7A8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6 Elipse"/>
          <p:cNvSpPr/>
          <p:nvPr/>
        </p:nvSpPr>
        <p:spPr>
          <a:xfrm>
            <a:off x="4284538" y="555618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35" name="6 Elipse"/>
          <p:cNvSpPr/>
          <p:nvPr/>
        </p:nvSpPr>
        <p:spPr>
          <a:xfrm>
            <a:off x="4214810" y="342900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6" name="6 Elipse"/>
          <p:cNvSpPr/>
          <p:nvPr/>
        </p:nvSpPr>
        <p:spPr>
          <a:xfrm>
            <a:off x="4143372" y="1285860"/>
            <a:ext cx="573214" cy="587464"/>
          </a:xfrm>
          <a:prstGeom prst="ellipse">
            <a:avLst/>
          </a:prstGeom>
          <a:solidFill>
            <a:srgbClr val="DD6909"/>
          </a:solidFill>
          <a:ln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2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CO 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98" y="5429264"/>
            <a:ext cx="2351334" cy="961053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AutoShape 4" descr="data:image/jpeg;base64,/9j/4AAQSkZJRgABAQAAAQABAAD/2wCEAAkGBhQSERQTExQTExUUFB8aGBYYGBMZGRghFxUcGxYVIR4YJyckIyUmGhQVIDssIyc1My4sHR8xOTwwNiYsOCkBCQoKDQsNGQ4OGTUkHiQxNTQ1NTUsLDY0NTE1LDU1NDQ1NCw1KTQpLSwvNSwvNiwyLDQsNDQ0LCwsLDQ0LDQsNP/AABEIADsAaQMBIgACEQEDEQH/xAAbAAACAgMBAAAAAAAAAAAAAAAABQQGAQMHAv/EADwQAAIBAgQDBQQHBgcAAAAAAAECAwARBBIhMQUTQQYiUWFxFCMygQcWkaGxwdFCUlOS4fAVJDNVcoKT/8QAGQEAAgMBAAAAAAAAAAAAAAAAAAQBAgUD/8QAKhEAAgECBAQGAwEAAAAAAAAAAAECAxEEITFBEhNR8AUiIzJhcTNDoRT/2gAMAwEAAhEDEQA/AO40UUUAFFFYoAwWpfiuKAaL3j49P61VeO9sTFjXw7qSndCld7suxHXXwq34PAhBci7fhWbOtVrTdKlklqxnlqlFSnuLWaQnN3vWxqXhuKdH08/1qWcYgOW4v/elecZApUk2Fv2tq4Rw86V50al3unuS5qdlKJIRgdRY16qoYfjlpVSM3BcAnodbaVb6cweKWJi3azRSvQlRavuZooop04BRRRQAUUUUAFFFYoA5jxGANx9Q22dD81iuPvFXDttj3hwckkbZWUrY+sigj5g2rn3bPGmHirSr8UbRsB42A0+dyK6UjwY/DdJIpV218b201BBFZ9FqfMgtbmhWTiqc3pYo/CO2PNUhks6joe6fPy9K94riLyaMxIHTWw+VMMJ9G4imZkl90w2Iu4sdrjQ+tPMX2YgEdtUyi+e+vqfGsaXh1d8Vsl96j0cVhoNWV7/wqnDP9aP/AJj8a6TXN+H258djccwWO19d7V0inPBvZNfIv4p74/Rmiiit0yQooooAKKRYrtIM7Rwwy4hkNnyZQqn90s5Av5DbrWI+0wYJ7uVWacQsjgqUJQtfwYWA2J3q3CynMjoPqwaj4DGCVA4DqDfR1KtoSNjr0vUi9VLXuJePdloMWPeLZraSLow+fX51RZ+DY7hbNJA3MhOrEC4/7J09V+6uqVqaZQQpIDNewJFzbew62uKXqUIzd1kxiniJU1wvNdChcI+kqSa4aGMELe4Zrb221/Gp3+Zxuh7sfoQv6mnX1Vw3NMwjUMw7wGitre5Xa+m9S+G8RSXmBQV5UpjYEAaqAbjyIYGlP8laq/Vn5eiGHiaNP8UPN8mnhfZ+OHW2d/3j+Q6U1FK+CcfjxQkMd/dyFDcW1XqPEHoa3cM4ms6s6A5VkZLnrkbKzDyuD9laEKCorhhGyQhKtzXxSd7k+ivF6hYTiWeeaK1uTk1vvnUn5WtXSxF0MKKxeioJK32Dt7Gl/jDvzfHmcxuZfzv+VSO0Vs2F8fa18P4b/lVW+kSVsJafDs0MkrWcqzAPYWBK/CTYWva9M+D4FOThpSCZJMQru7M7MzCNgCSTfQaW2ppw/Z1ElUVuXbQ0cLxU+IljjM8iLyJGfLlDMVxTooBtpoAPQDxr3h0xDQ4pzipQcNJIkZAjF+UMwZxl7xNwptbQX3NTOz2DVZlsLWgcbnY4pz186k4bDqIMaLfFLMTqdbrrUS1ZaK0Fs3Emny5HxhcwxsY8OIQsTOgbvNLYEnMNM23TWo+FjkxL4CVp5UeWBycnLABCLcgEG2Y6nfyqDjI+XPgkjLouJSNZQruA4WMAbHQ2AFxqRUnjqcnAYV4iyNExVGDNdQ1wV32sBv4Vfhssu8mc1K+bPcfFJ5hJIGxoYO6xiKNDEoRiozX1Ykrr9gtasz8Tkw5mkZSkmKwaSBLbTLaIr9skQt5GovaJTHjEijZ0jxFjKqu6hixszaHQm2pFr1ZOO8MjZ8Fdb8ucZdTpZbj11VTr4VNkmujITbTe6FM1uGscvwtgbDc3lwwsP5llv55a2cB4fIc2G5skS4VI1IjKq0jyRiSSQsQdMzHQdb3pn2twSSezZ1zWxSEb+DeFKfpCcwZJ4WaOVu4zKzDMALgEDQ2udSLiqLzJLdl5em29kZ9uxDSJhueQUxTRNKFTM6+zc0dLBxe1wN7G2tq0SYt4MVNAjkNK0Se0S2bL7s79C7bKDYbelN8Dw6NPZMoN+Y7kksSWaFszEkkkm/Wtv+HRyS41XUMrhAwN9bRG3pbyqHZZd6gk2k+9Bfxlpo378mLECxDLLCqOQwzcx5RbMf2SLC2/Wj61Qf7kn/nH+lV/i+IdEw2WSUc5SknvJO8Eay313sSL7nqasn1EwX8Bf5pP1q7gkk5HNVW5N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5 Imagen" descr="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29264"/>
            <a:ext cx="1779896" cy="1000132"/>
          </a:xfrm>
          <a:prstGeom prst="rect">
            <a:avLst/>
          </a:prstGeo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285720" y="2060848"/>
            <a:ext cx="7670656" cy="2288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7A8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Metodología </a:t>
            </a:r>
            <a:r>
              <a:rPr kumimoji="0" lang="es-MX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(basada en guía de factores de </a:t>
            </a:r>
            <a:r>
              <a:rPr lang="es-ES_tradnl" sz="2800" dirty="0" err="1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ExternE</a:t>
            </a:r>
            <a:r>
              <a:rPr lang="es-ES_tradnl" sz="2800" dirty="0" smtClean="0">
                <a:solidFill>
                  <a:srgbClr val="DD6909"/>
                </a:solidFill>
                <a:latin typeface="+mj-lt"/>
                <a:ea typeface="+mj-ea"/>
                <a:cs typeface="+mj-cs"/>
              </a:rPr>
              <a:t>)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65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15641</TotalTime>
  <Words>3032</Words>
  <Application>Microsoft Office PowerPoint</Application>
  <PresentationFormat>Presentación en pantalla (4:3)</PresentationFormat>
  <Paragraphs>666</Paragraphs>
  <Slides>52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Metodología para calcular         ex ante externalidades asociadas a la generación de electricidad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Metodología para calcular         ex ante externalidades asociadas a la generación de electricidad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</dc:title>
  <dc:creator>Saúl Rodríguez</dc:creator>
  <cp:lastModifiedBy>Saúl Rodríguez</cp:lastModifiedBy>
  <cp:revision>757</cp:revision>
  <dcterms:created xsi:type="dcterms:W3CDTF">2011-07-25T21:55:45Z</dcterms:created>
  <dcterms:modified xsi:type="dcterms:W3CDTF">2013-04-11T19:17:08Z</dcterms:modified>
</cp:coreProperties>
</file>