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92" r:id="rId5"/>
    <p:sldId id="290" r:id="rId6"/>
    <p:sldId id="295" r:id="rId7"/>
    <p:sldId id="398" r:id="rId8"/>
    <p:sldId id="396" r:id="rId9"/>
    <p:sldId id="296" r:id="rId10"/>
    <p:sldId id="297" r:id="rId11"/>
    <p:sldId id="395" r:id="rId12"/>
    <p:sldId id="397" r:id="rId13"/>
    <p:sldId id="293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 Villalobos" initials="MV" lastIdx="1" clrIdx="0">
    <p:extLst>
      <p:ext uri="{19B8F6BF-5375-455C-9EA6-DF929625EA0E}">
        <p15:presenceInfo xmlns:p15="http://schemas.microsoft.com/office/powerpoint/2012/main" userId="Marco Villalob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9212"/>
    <a:srgbClr val="007A4D"/>
    <a:srgbClr val="71105E"/>
    <a:srgbClr val="CD0034"/>
    <a:srgbClr val="0076A3"/>
    <a:srgbClr val="009CCC"/>
    <a:srgbClr val="F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86421" autoAdjust="0"/>
  </p:normalViewPr>
  <p:slideViewPr>
    <p:cSldViewPr snapToGrid="0" snapToObjects="1">
      <p:cViewPr varScale="1">
        <p:scale>
          <a:sx n="72" d="100"/>
          <a:sy n="72" d="100"/>
        </p:scale>
        <p:origin x="13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52" d="100"/>
          <a:sy n="52" d="100"/>
        </p:scale>
        <p:origin x="28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D96BD7-9983-4198-9C4E-551DC4E11850}" type="datetimeFigureOut">
              <a:rPr lang="es-ES" smtClean="0"/>
              <a:t>13/02/2018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921B46E-0891-41BB-875F-AAE45B95D3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9171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C55C60C-15A6-4F85-BFC5-C217BB3858B6}" type="datetimeFigureOut">
              <a:rPr lang="es-ES" smtClean="0"/>
              <a:t>13/02/2018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BB7F70-E52D-4362-9AFF-14578807B7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5125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BA7E1-8BD5-49EE-B7F5-90A54FC98250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7163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BA7E1-8BD5-49EE-B7F5-90A54FC98250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6185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BA7E1-8BD5-49EE-B7F5-90A54FC98250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950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tada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0" y="3392130"/>
            <a:ext cx="8760097" cy="3023418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24" y="0"/>
            <a:ext cx="4417041" cy="110612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40597" y="6126871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42053" y="5676271"/>
            <a:ext cx="8053388" cy="323850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Nombre</a:t>
            </a:r>
            <a:r>
              <a:rPr lang="en-US" dirty="0"/>
              <a:t> del </a:t>
            </a:r>
            <a:r>
              <a:rPr lang="en-US" dirty="0" err="1"/>
              <a:t>autor</a:t>
            </a:r>
            <a:r>
              <a:rPr lang="en-US" dirty="0"/>
              <a:t> o </a:t>
            </a:r>
            <a:r>
              <a:rPr lang="en-US" dirty="0" err="1"/>
              <a:t>autores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1325" y="4890181"/>
            <a:ext cx="8054116" cy="6096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kern="1000" cap="none" spc="-5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Subtítulo o destacado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0597" y="3540800"/>
            <a:ext cx="8054844" cy="1286006"/>
          </a:xfrm>
        </p:spPr>
        <p:txBody>
          <a:bodyPr anchor="b" anchorCtr="0">
            <a:noAutofit/>
          </a:bodyPr>
          <a:lstStyle>
            <a:lvl1pPr algn="l">
              <a:defRPr sz="40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7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bg>
      <p:bgPr>
        <a:solidFill>
          <a:srgbClr val="007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0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Author names go here, author name, author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2184400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50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5503334"/>
            <a:ext cx="8054116" cy="71899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i="1" kern="1000" cap="none" spc="-5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24" y="0"/>
            <a:ext cx="4417041" cy="110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2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bg>
      <p:bgPr>
        <a:solidFill>
          <a:srgbClr val="711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0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Author names go here, author name, author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2184400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50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5503334"/>
            <a:ext cx="8054116" cy="71899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i="1" kern="1000" cap="none" spc="-5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24" y="0"/>
            <a:ext cx="4417041" cy="110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7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de capítulo o sección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129652"/>
            <a:ext cx="8229600" cy="992036"/>
          </a:xfrm>
          <a:solidFill>
            <a:schemeClr val="tx1">
              <a:alpha val="48000"/>
            </a:schemeClr>
          </a:solidFill>
        </p:spPr>
        <p:txBody>
          <a:bodyPr/>
          <a:lstStyle>
            <a:lvl1pPr algn="l">
              <a:defRPr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914400" y="5168119"/>
            <a:ext cx="8229600" cy="718990"/>
          </a:xfrm>
          <a:solidFill>
            <a:schemeClr val="tx1">
              <a:alpha val="42000"/>
            </a:schemeClr>
          </a:solidFill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i="1" kern="1000" cap="none" spc="-5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65989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93914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F0AB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7" y="6349718"/>
            <a:ext cx="8319500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7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AND SOURCE go here</a:t>
            </a: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2363" y="6422214"/>
            <a:ext cx="2064437" cy="29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72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8686800" cy="563562"/>
          </a:xfrm>
          <a:solidFill>
            <a:schemeClr val="tx1">
              <a:alpha val="70000"/>
            </a:schemeClr>
          </a:solidFill>
        </p:spPr>
        <p:txBody>
          <a:bodyPr lIns="457200" anchor="t">
            <a:normAutofit/>
          </a:bodyPr>
          <a:lstStyle>
            <a:lvl1pPr algn="l">
              <a:defRPr sz="2800" b="1">
                <a:solidFill>
                  <a:srgbClr val="F0AB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7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AND SOURCE go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3233" y="6407147"/>
            <a:ext cx="2213567" cy="32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20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oi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" y="1658936"/>
            <a:ext cx="3344333" cy="342106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43F4-50CA-E04D-8465-7927D6A2DDB5}" type="datetimeFigureOut">
              <a:rPr lang="en-US" smtClean="0"/>
              <a:pPr/>
              <a:t>2/13/2018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658937"/>
            <a:ext cx="3166533" cy="304852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3233" y="6407147"/>
            <a:ext cx="2213567" cy="32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07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tode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solidFill>
            <a:schemeClr val="tx1">
              <a:alpha val="42000"/>
            </a:schemeClr>
          </a:solidFill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4"/>
          </p:nvPr>
        </p:nvSpPr>
        <p:spPr>
          <a:xfrm>
            <a:off x="-1" y="3612895"/>
            <a:ext cx="6681019" cy="2595562"/>
          </a:xfrm>
          <a:solidFill>
            <a:schemeClr val="tx1">
              <a:alpha val="4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367" y="6459794"/>
            <a:ext cx="3009389" cy="35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85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todefond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solidFill>
            <a:schemeClr val="tx1">
              <a:alpha val="62000"/>
            </a:schemeClr>
          </a:solidFill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4"/>
          </p:nvPr>
        </p:nvSpPr>
        <p:spPr>
          <a:xfrm>
            <a:off x="-1" y="3612895"/>
            <a:ext cx="6681019" cy="2595562"/>
          </a:xfrm>
          <a:solidFill>
            <a:schemeClr val="tx1">
              <a:alpha val="72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3233" y="6407147"/>
            <a:ext cx="2213567" cy="32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1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8686800" cy="563562"/>
          </a:xfrm>
          <a:solidFill>
            <a:schemeClr val="tx1">
              <a:alpha val="70000"/>
            </a:schemeClr>
          </a:solidFill>
        </p:spPr>
        <p:txBody>
          <a:bodyPr lIns="457200" anchor="t">
            <a:normAutofit/>
          </a:bodyPr>
          <a:lstStyle>
            <a:lvl1pPr algn="l">
              <a:defRPr sz="2800" b="1">
                <a:solidFill>
                  <a:srgbClr val="F0AB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7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AND SOURCE go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3233" y="6407147"/>
            <a:ext cx="2213567" cy="32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81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3762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F0AB0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0597" y="6349718"/>
            <a:ext cx="8319500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7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AND SOURCE go here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2363" y="6422214"/>
            <a:ext cx="2064437" cy="29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0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tipo1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0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Author names go here, author name, author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2700867"/>
            <a:ext cx="8054116" cy="2495551"/>
          </a:xfrm>
        </p:spPr>
        <p:txBody>
          <a:bodyPr anchor="b" anchorCtr="0">
            <a:noAutofit/>
          </a:bodyPr>
          <a:lstStyle>
            <a:lvl1pPr algn="l">
              <a:defRPr sz="50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5511800"/>
            <a:ext cx="8054116" cy="6096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kern="1000" cap="none" spc="-5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24" y="0"/>
            <a:ext cx="4417041" cy="110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11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F0AB0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40597" y="6349718"/>
            <a:ext cx="8319500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7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AND SOURCE go here</a:t>
            </a: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2363" y="6422214"/>
            <a:ext cx="2064437" cy="29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37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F0AB0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7" y="6349718"/>
            <a:ext cx="8319500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7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AND SOURCE go here</a:t>
            </a: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2363" y="6422214"/>
            <a:ext cx="2064437" cy="29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00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40597" y="6349718"/>
            <a:ext cx="8319500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7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AND SOURCE go here</a:t>
            </a: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2363" y="6422214"/>
            <a:ext cx="2064437" cy="29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7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0597" y="6349718"/>
            <a:ext cx="8319500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7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AND SOURCE go here</a:t>
            </a: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2363" y="6422214"/>
            <a:ext cx="2064437" cy="29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11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3814252"/>
            <a:ext cx="7481455" cy="1185452"/>
          </a:xfrm>
          <a:solidFill>
            <a:schemeClr val="tx1">
              <a:alpha val="64000"/>
            </a:schemeClr>
          </a:solidFill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GRACIAS</a:t>
            </a:r>
            <a:br>
              <a:rPr lang="es-ES" dirty="0"/>
            </a:br>
            <a:r>
              <a:rPr lang="es-ES" dirty="0"/>
              <a:t>Correo electrónico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43F4-50CA-E04D-8465-7927D6A2DDB5}" type="datetimeFigureOut">
              <a:rPr lang="en-US" smtClean="0"/>
              <a:pPr/>
              <a:t>2/13/2018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B0FA-1F4E-0144-8AFC-60E32D3AB949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CuadroTexto 5"/>
          <p:cNvSpPr txBox="1"/>
          <p:nvPr userDrawn="1"/>
        </p:nvSpPr>
        <p:spPr>
          <a:xfrm>
            <a:off x="457200" y="5014454"/>
            <a:ext cx="7481455" cy="92333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FFC000"/>
                </a:solidFill>
              </a:rPr>
              <a:t>@</a:t>
            </a:r>
            <a:r>
              <a:rPr lang="es-MX" dirty="0" err="1">
                <a:solidFill>
                  <a:srgbClr val="FFC000"/>
                </a:solidFill>
              </a:rPr>
              <a:t>WRIMexico</a:t>
            </a:r>
            <a:r>
              <a:rPr lang="es-MX" baseline="0" dirty="0">
                <a:solidFill>
                  <a:srgbClr val="FFC000"/>
                </a:solidFill>
              </a:rPr>
              <a:t> </a:t>
            </a:r>
          </a:p>
          <a:p>
            <a:r>
              <a:rPr lang="es-MX" baseline="0" dirty="0">
                <a:solidFill>
                  <a:srgbClr val="FFC000"/>
                </a:solidFill>
              </a:rPr>
              <a:t>www.WRIMEXICO.org  </a:t>
            </a:r>
          </a:p>
          <a:p>
            <a:r>
              <a:rPr lang="es-MX" baseline="0" dirty="0">
                <a:solidFill>
                  <a:srgbClr val="FFC000"/>
                </a:solidFill>
              </a:rPr>
              <a:t>www.TheCityFixMexico.org</a:t>
            </a:r>
            <a:endParaRPr lang="es-E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116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228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 userDrawn="1"/>
        </p:nvSpPr>
        <p:spPr>
          <a:xfrm>
            <a:off x="0" y="3392130"/>
            <a:ext cx="8760097" cy="3023418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Straight Connector 7"/>
          <p:cNvCxnSpPr/>
          <p:nvPr userDrawn="1"/>
        </p:nvCxnSpPr>
        <p:spPr>
          <a:xfrm>
            <a:off x="440597" y="6126871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42053" y="5676271"/>
            <a:ext cx="8053388" cy="323850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Nombre</a:t>
            </a:r>
            <a:r>
              <a:rPr lang="en-US" dirty="0"/>
              <a:t> del </a:t>
            </a:r>
            <a:r>
              <a:rPr lang="en-US" dirty="0" err="1"/>
              <a:t>autor</a:t>
            </a:r>
            <a:r>
              <a:rPr lang="en-US" dirty="0"/>
              <a:t> o </a:t>
            </a:r>
            <a:r>
              <a:rPr lang="en-US" dirty="0" err="1"/>
              <a:t>autores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1325" y="4890181"/>
            <a:ext cx="8054116" cy="6096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kern="1000" cap="none" spc="-5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Subtítulo o destacado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40597" y="3540800"/>
            <a:ext cx="8054844" cy="1286006"/>
          </a:xfrm>
        </p:spPr>
        <p:txBody>
          <a:bodyPr anchor="b" anchorCtr="0">
            <a:noAutofit/>
          </a:bodyPr>
          <a:lstStyle>
            <a:lvl1pPr algn="l">
              <a:defRPr sz="40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24" y="0"/>
            <a:ext cx="4417041" cy="110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1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 userDrawn="1"/>
        </p:nvSpPr>
        <p:spPr>
          <a:xfrm>
            <a:off x="0" y="3392130"/>
            <a:ext cx="8760097" cy="3023418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Straight Connector 7"/>
          <p:cNvCxnSpPr/>
          <p:nvPr userDrawn="1"/>
        </p:nvCxnSpPr>
        <p:spPr>
          <a:xfrm>
            <a:off x="440597" y="6126871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42053" y="5676271"/>
            <a:ext cx="8053388" cy="323850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Nombre</a:t>
            </a:r>
            <a:r>
              <a:rPr lang="en-US" dirty="0"/>
              <a:t> del </a:t>
            </a:r>
            <a:r>
              <a:rPr lang="en-US" dirty="0" err="1"/>
              <a:t>autor</a:t>
            </a:r>
            <a:r>
              <a:rPr lang="en-US" dirty="0"/>
              <a:t> o </a:t>
            </a:r>
            <a:r>
              <a:rPr lang="en-US" dirty="0" err="1"/>
              <a:t>autores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1325" y="4890181"/>
            <a:ext cx="8054116" cy="6096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kern="1000" cap="none" spc="-5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Subtítulo o destacado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40597" y="3540800"/>
            <a:ext cx="8054844" cy="1286006"/>
          </a:xfrm>
        </p:spPr>
        <p:txBody>
          <a:bodyPr anchor="b" anchorCtr="0">
            <a:noAutofit/>
          </a:bodyPr>
          <a:lstStyle>
            <a:lvl1pPr algn="l">
              <a:defRPr sz="40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24" y="0"/>
            <a:ext cx="4417041" cy="110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39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 userDrawn="1"/>
        </p:nvSpPr>
        <p:spPr>
          <a:xfrm>
            <a:off x="0" y="3392130"/>
            <a:ext cx="8760097" cy="3023418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Straight Connector 7"/>
          <p:cNvCxnSpPr/>
          <p:nvPr userDrawn="1"/>
        </p:nvCxnSpPr>
        <p:spPr>
          <a:xfrm>
            <a:off x="440597" y="6126871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42053" y="5676271"/>
            <a:ext cx="8053388" cy="323850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Nombre</a:t>
            </a:r>
            <a:r>
              <a:rPr lang="en-US" dirty="0"/>
              <a:t> del </a:t>
            </a:r>
            <a:r>
              <a:rPr lang="en-US" dirty="0" err="1"/>
              <a:t>autor</a:t>
            </a:r>
            <a:r>
              <a:rPr lang="en-US" dirty="0"/>
              <a:t> o </a:t>
            </a:r>
            <a:r>
              <a:rPr lang="en-US" dirty="0" err="1"/>
              <a:t>autores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1325" y="4890181"/>
            <a:ext cx="8054116" cy="6096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kern="1000" cap="none" spc="-5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Subtítulo o destacado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40597" y="3540800"/>
            <a:ext cx="8054844" cy="1286006"/>
          </a:xfrm>
        </p:spPr>
        <p:txBody>
          <a:bodyPr anchor="b" anchorCtr="0">
            <a:noAutofit/>
          </a:bodyPr>
          <a:lstStyle>
            <a:lvl1pPr algn="l">
              <a:defRPr sz="40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24" y="0"/>
            <a:ext cx="4417041" cy="110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34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ada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 userDrawn="1"/>
        </p:nvSpPr>
        <p:spPr>
          <a:xfrm>
            <a:off x="0" y="3392130"/>
            <a:ext cx="8760097" cy="3023418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9" name="Straight Connector 7"/>
          <p:cNvCxnSpPr/>
          <p:nvPr userDrawn="1"/>
        </p:nvCxnSpPr>
        <p:spPr>
          <a:xfrm>
            <a:off x="440597" y="6126871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42053" y="5676271"/>
            <a:ext cx="8053388" cy="323850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Nombre</a:t>
            </a:r>
            <a:r>
              <a:rPr lang="en-US" dirty="0"/>
              <a:t> del </a:t>
            </a:r>
            <a:r>
              <a:rPr lang="en-US" dirty="0" err="1"/>
              <a:t>autor</a:t>
            </a:r>
            <a:r>
              <a:rPr lang="en-US" dirty="0"/>
              <a:t> o </a:t>
            </a:r>
            <a:r>
              <a:rPr lang="en-US" dirty="0" err="1"/>
              <a:t>autores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1325" y="4890181"/>
            <a:ext cx="8054116" cy="6096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kern="1000" cap="none" spc="-5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Subtítulo o destacado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40597" y="3540800"/>
            <a:ext cx="8054844" cy="1286006"/>
          </a:xfrm>
        </p:spPr>
        <p:txBody>
          <a:bodyPr anchor="b" anchorCtr="0">
            <a:noAutofit/>
          </a:bodyPr>
          <a:lstStyle>
            <a:lvl1pPr algn="l">
              <a:defRPr sz="40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24" y="0"/>
            <a:ext cx="4417041" cy="110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2">
    <p:bg>
      <p:bgPr>
        <a:solidFill>
          <a:srgbClr val="4F9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0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Author names go here, author name, author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2184400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50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5503334"/>
            <a:ext cx="8054116" cy="71899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i="1" kern="1000" cap="none" spc="-5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24" y="0"/>
            <a:ext cx="4417041" cy="110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1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rgbClr val="0076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0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Author names go here, author name, author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2184400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50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5503334"/>
            <a:ext cx="8054116" cy="71899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i="1" kern="1000" cap="none" spc="-5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24" y="0"/>
            <a:ext cx="4417041" cy="110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55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bg>
      <p:bgPr>
        <a:solidFill>
          <a:srgbClr val="CD0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0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Author names go here, author name, author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2184400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50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5503334"/>
            <a:ext cx="8054116" cy="71899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i="1" kern="1000" cap="none" spc="-5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24" y="0"/>
            <a:ext cx="4417041" cy="110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0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 cap="all" baseline="0">
                <a:solidFill>
                  <a:schemeClr val="tx1"/>
                </a:solidFill>
                <a:latin typeface=""/>
              </a:defRPr>
            </a:lvl1pPr>
          </a:lstStyle>
          <a:p>
            <a:fld id="{3C2743F4-50CA-E04D-8465-7927D6A2DDB5}" type="datetimeFigureOut">
              <a:rPr lang="en-US" smtClean="0"/>
              <a:pPr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FB0FA-1F4E-0144-8AFC-60E32D3AB9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51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2" r:id="rId8"/>
    <p:sldLayoutId id="2147483663" r:id="rId9"/>
    <p:sldLayoutId id="2147483664" r:id="rId10"/>
    <p:sldLayoutId id="2147483665" r:id="rId11"/>
    <p:sldLayoutId id="2147483676" r:id="rId12"/>
    <p:sldLayoutId id="2147483666" r:id="rId13"/>
    <p:sldLayoutId id="2147483650" r:id="rId14"/>
    <p:sldLayoutId id="2147483668" r:id="rId15"/>
    <p:sldLayoutId id="2147483677" r:id="rId16"/>
    <p:sldLayoutId id="2147483678" r:id="rId17"/>
    <p:sldLayoutId id="2147483667" r:id="rId18"/>
    <p:sldLayoutId id="2147483652" r:id="rId19"/>
    <p:sldLayoutId id="2147483653" r:id="rId20"/>
    <p:sldLayoutId id="2147483654" r:id="rId21"/>
    <p:sldLayoutId id="2147483655" r:id="rId22"/>
    <p:sldLayoutId id="2147483649" r:id="rId23"/>
    <p:sldLayoutId id="2147483675" r:id="rId24"/>
    <p:sldLayoutId id="2147483679" r:id="rId25"/>
    <p:sldLayoutId id="2147483680" r:id="rId26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rgbClr val="F0AB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andres.flores@wri.org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78296" y="2548890"/>
            <a:ext cx="8680174" cy="3520605"/>
          </a:xfrm>
          <a:solidFill>
            <a:schemeClr val="tx1">
              <a:lumMod val="75000"/>
              <a:lumOff val="25000"/>
              <a:alpha val="80000"/>
            </a:schemeClr>
          </a:solidFill>
        </p:spPr>
        <p:txBody>
          <a:bodyPr/>
          <a:lstStyle/>
          <a:p>
            <a:pPr algn="ctr"/>
            <a:br>
              <a:rPr lang="es-MX" b="1" dirty="0">
                <a:latin typeface="Arial Narrow" panose="020B0606020202030204" pitchFamily="34" charset="0"/>
              </a:rPr>
            </a:br>
            <a:r>
              <a:rPr lang="es-MX" i="1" dirty="0"/>
              <a:t> </a:t>
            </a:r>
            <a:r>
              <a:rPr lang="es-MX" sz="2800" i="1" dirty="0">
                <a:latin typeface="Arial" panose="020B0604020202020204" pitchFamily="34" charset="0"/>
                <a:cs typeface="Arial" panose="020B0604020202020204" pitchFamily="34" charset="0"/>
              </a:rPr>
              <a:t>" Importancia del Metano y el sector agropecuario para el cumplimiento del </a:t>
            </a:r>
            <a:r>
              <a:rPr lang="es-MX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ndc</a:t>
            </a:r>
            <a:r>
              <a:rPr lang="es-MX" sz="28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MX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méxico</a:t>
            </a:r>
            <a:r>
              <a:rPr lang="es-MX" sz="2800" i="1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b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Dr. Andrés Flores Montalvo</a:t>
            </a:r>
            <a:br>
              <a:rPr lang="es-MX" sz="24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sz="24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14 de febrero de 2018. México, D.F.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078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57200" y="966000"/>
            <a:ext cx="8229600" cy="51033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MX" sz="2800" dirty="0"/>
          </a:p>
          <a:p>
            <a:pPr marL="0" indent="0" algn="ctr">
              <a:buNone/>
            </a:pPr>
            <a:r>
              <a:rPr lang="es-MX" sz="2500" b="1" dirty="0">
                <a:solidFill>
                  <a:srgbClr val="F0AB00"/>
                </a:solidFill>
                <a:ea typeface="+mj-ea"/>
              </a:rPr>
              <a:t>Muchas gracias</a:t>
            </a:r>
          </a:p>
          <a:p>
            <a:pPr marL="0" indent="0" algn="ctr">
              <a:buNone/>
            </a:pPr>
            <a:endParaRPr lang="es-MX" sz="2400" dirty="0"/>
          </a:p>
          <a:p>
            <a:pPr marL="0" indent="0" algn="ctr">
              <a:buNone/>
            </a:pPr>
            <a:endParaRPr lang="es-MX" sz="2400" dirty="0"/>
          </a:p>
          <a:p>
            <a:pPr marL="0" indent="0" algn="ctr">
              <a:buNone/>
            </a:pPr>
            <a:endParaRPr lang="es-MX" sz="2400" dirty="0"/>
          </a:p>
          <a:p>
            <a:pPr marL="0" indent="0" algn="ctr">
              <a:buNone/>
            </a:pPr>
            <a:r>
              <a:rPr lang="es-MX" sz="2400" dirty="0"/>
              <a:t>Dr. Andrés Flores Montalvo</a:t>
            </a:r>
          </a:p>
          <a:p>
            <a:pPr marL="0" indent="0" algn="ctr">
              <a:buNone/>
            </a:pPr>
            <a:r>
              <a:rPr lang="es-MX" sz="2400" dirty="0"/>
              <a:t>Director de Cambio Climático y Energía</a:t>
            </a:r>
          </a:p>
          <a:p>
            <a:pPr marL="0" indent="0" algn="ctr">
              <a:buNone/>
            </a:pPr>
            <a:r>
              <a:rPr lang="es-MX" sz="2400" dirty="0" err="1"/>
              <a:t>World</a:t>
            </a:r>
            <a:r>
              <a:rPr lang="es-MX" sz="2400" dirty="0"/>
              <a:t> </a:t>
            </a:r>
            <a:r>
              <a:rPr lang="es-MX" sz="2400" dirty="0" err="1"/>
              <a:t>Resources</a:t>
            </a:r>
            <a:r>
              <a:rPr lang="es-MX" sz="2400" dirty="0"/>
              <a:t> </a:t>
            </a:r>
            <a:r>
              <a:rPr lang="es-MX" sz="2400" dirty="0" err="1"/>
              <a:t>Institute</a:t>
            </a:r>
            <a:r>
              <a:rPr lang="es-MX" sz="2400" dirty="0"/>
              <a:t> México</a:t>
            </a:r>
          </a:p>
          <a:p>
            <a:pPr marL="0" indent="0" algn="ctr">
              <a:buNone/>
            </a:pPr>
            <a:r>
              <a:rPr lang="es-MX" sz="2400" dirty="0">
                <a:hlinkClick r:id="rId2"/>
              </a:rPr>
              <a:t>andres.flores@wri.org</a:t>
            </a:r>
            <a:endParaRPr lang="es-MX" sz="2400" dirty="0"/>
          </a:p>
          <a:p>
            <a:pPr marL="0" indent="0" algn="ctr">
              <a:buNone/>
            </a:pPr>
            <a:endParaRPr lang="es-MX" sz="2400" dirty="0"/>
          </a:p>
          <a:p>
            <a:pPr marL="0" indent="0" algn="ctr">
              <a:buNone/>
            </a:pPr>
            <a:r>
              <a:rPr lang="es-MX" sz="2400" dirty="0"/>
              <a:t>www.wri.org</a:t>
            </a:r>
          </a:p>
          <a:p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123677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cap="none" dirty="0"/>
              <a:t>Contenido</a:t>
            </a:r>
          </a:p>
        </p:txBody>
      </p:sp>
      <p:sp>
        <p:nvSpPr>
          <p:cNvPr id="5" name="3 CuadroTexto"/>
          <p:cNvSpPr txBox="1"/>
          <p:nvPr/>
        </p:nvSpPr>
        <p:spPr>
          <a:xfrm>
            <a:off x="575556" y="1617192"/>
            <a:ext cx="7992888" cy="36686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</a:pPr>
            <a:endParaRPr lang="es-MX" sz="1400" kern="0" dirty="0">
              <a:latin typeface="Arial Narrow" pitchFamily="34" charset="0"/>
              <a:cs typeface="Arial" pitchFamily="34" charset="0"/>
            </a:endParaRPr>
          </a:p>
          <a:p>
            <a:pPr marL="457200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</a:pPr>
            <a:r>
              <a:rPr lang="es-MX" sz="2800" kern="0" dirty="0">
                <a:latin typeface="Arial Narrow" pitchFamily="34" charset="0"/>
                <a:cs typeface="Arial" pitchFamily="34" charset="0"/>
              </a:rPr>
              <a:t>Contexto – el metano como GEI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</a:pPr>
            <a:endParaRPr lang="es-MX" sz="2800" kern="0" dirty="0">
              <a:latin typeface="Arial Narrow" pitchFamily="34" charset="0"/>
              <a:cs typeface="Arial" pitchFamily="34" charset="0"/>
            </a:endParaRPr>
          </a:p>
          <a:p>
            <a:pPr marL="457200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</a:pPr>
            <a:r>
              <a:rPr lang="es-MX" sz="2800" kern="0" dirty="0">
                <a:latin typeface="Arial Narrow" pitchFamily="34" charset="0"/>
                <a:cs typeface="Arial" pitchFamily="34" charset="0"/>
              </a:rPr>
              <a:t>México – emisiones de metano y sectores mas relevantes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</a:pPr>
            <a:endParaRPr lang="es-MX" sz="1400" kern="0" dirty="0">
              <a:latin typeface="Arial Narrow" pitchFamily="34" charset="0"/>
              <a:cs typeface="Arial" pitchFamily="34" charset="0"/>
            </a:endParaRPr>
          </a:p>
          <a:p>
            <a:pPr marL="457200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</a:pPr>
            <a:r>
              <a:rPr lang="es-MX" sz="2800" kern="0" dirty="0">
                <a:latin typeface="Arial Narrow" pitchFamily="34" charset="0"/>
                <a:cs typeface="Arial" pitchFamily="34" charset="0"/>
              </a:rPr>
              <a:t>Retos y oportunidades en la mitigación de emisiones de metano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</a:pPr>
            <a:endParaRPr lang="es-MX" sz="2800" kern="0" dirty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237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39859"/>
            <a:ext cx="7907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264D73"/>
                </a:solidFill>
                <a:latin typeface="Calibri"/>
                <a:ea typeface="+mj-ea"/>
                <a:cs typeface="Calibri"/>
              </a:defRPr>
            </a:lvl1pPr>
          </a:lstStyle>
          <a:p>
            <a:pPr eaLnBrk="1" hangingPunct="1"/>
            <a:r>
              <a:rPr lang="es-MX" sz="2800" dirty="0">
                <a:solidFill>
                  <a:srgbClr val="F0AB00"/>
                </a:solidFill>
                <a:latin typeface="Arial"/>
                <a:cs typeface="Arial"/>
              </a:rPr>
              <a:t>Contexto – el metano como gas de efecto invernadero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576CC6C-917C-46EF-B46D-7558F9831155}"/>
              </a:ext>
            </a:extLst>
          </p:cNvPr>
          <p:cNvSpPr/>
          <p:nvPr/>
        </p:nvSpPr>
        <p:spPr>
          <a:xfrm>
            <a:off x="467544" y="1289447"/>
            <a:ext cx="81506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200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El bióxido de carbono (CO</a:t>
            </a:r>
            <a:r>
              <a:rPr lang="es-MX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s-MX" sz="2200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) representa globalmente 72% de emisiones de GEI (acumulado desde la era preindustrial). El resto son otros gases, que tienen potenciales de calentamiento global mayor (en ocasiones de decenas de miles de veces)</a:t>
            </a:r>
          </a:p>
          <a:p>
            <a:r>
              <a:rPr lang="es-MX" sz="2200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200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El metano (CH</a:t>
            </a:r>
            <a:r>
              <a:rPr lang="es-MX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s-MX" sz="2200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) es muy potente como gas de efecto invernadero. De acuerdo con el IPCC, tiene un potencial de calentamiento 28  veces mayor al CO</a:t>
            </a:r>
            <a:r>
              <a:rPr lang="es-MX" sz="2200" baseline="-25000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es-MX" sz="2200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en un período de 100 años (72 a 86 veces en un período de 20 años, al ser un contaminante climático de vida corta). Representa cerca de 21% de las emisiones globales de GEI.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200" dirty="0"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200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El metano es un componente  primario del gas natural, y por lo tanto se generan emisiones importantes derivadas de la producción de petróleo y gas. El sector agropecuario es la principal fuente globalmente.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200" dirty="0"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03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02EC13E-55C0-4FB2-A7AD-79637A866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20" y="1270812"/>
            <a:ext cx="7674759" cy="35987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1 CuadroTexto">
            <a:extLst>
              <a:ext uri="{FF2B5EF4-FFF2-40B4-BE49-F238E27FC236}">
                <a16:creationId xmlns:a16="http://schemas.microsoft.com/office/drawing/2014/main" id="{6A833818-D528-46AD-8083-C844788CBB48}"/>
              </a:ext>
            </a:extLst>
          </p:cNvPr>
          <p:cNvSpPr txBox="1"/>
          <p:nvPr/>
        </p:nvSpPr>
        <p:spPr>
          <a:xfrm>
            <a:off x="467544" y="139859"/>
            <a:ext cx="7907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264D73"/>
                </a:solidFill>
                <a:latin typeface="Calibri"/>
                <a:ea typeface="+mj-ea"/>
                <a:cs typeface="Calibri"/>
              </a:defRPr>
            </a:lvl1pPr>
          </a:lstStyle>
          <a:p>
            <a:pPr eaLnBrk="1" hangingPunct="1"/>
            <a:r>
              <a:rPr lang="es-MX" sz="2800" dirty="0">
                <a:solidFill>
                  <a:srgbClr val="F0AB00"/>
                </a:solidFill>
                <a:latin typeface="Arial"/>
                <a:cs typeface="Arial"/>
              </a:rPr>
              <a:t>Emisiones antropogénicas globales de metano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B0D92F0-B04C-4CE9-82BD-8DB9C1657F5C}"/>
              </a:ext>
            </a:extLst>
          </p:cNvPr>
          <p:cNvSpPr/>
          <p:nvPr/>
        </p:nvSpPr>
        <p:spPr>
          <a:xfrm>
            <a:off x="734620" y="516189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20% deriva del sector petróleo y gas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21% del sector agrícola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29% del ganadero (fermentación entérica). </a:t>
            </a:r>
            <a:endParaRPr lang="es-MX" dirty="0"/>
          </a:p>
        </p:txBody>
      </p:sp>
      <p:sp>
        <p:nvSpPr>
          <p:cNvPr id="9" name="6 CuadroTexto">
            <a:extLst>
              <a:ext uri="{FF2B5EF4-FFF2-40B4-BE49-F238E27FC236}">
                <a16:creationId xmlns:a16="http://schemas.microsoft.com/office/drawing/2014/main" id="{674446D0-9751-4F4B-AB9C-FD432C3CB333}"/>
              </a:ext>
            </a:extLst>
          </p:cNvPr>
          <p:cNvSpPr txBox="1"/>
          <p:nvPr/>
        </p:nvSpPr>
        <p:spPr>
          <a:xfrm>
            <a:off x="467544" y="6551235"/>
            <a:ext cx="2282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>
                <a:latin typeface="Calibri" panose="020F0502020204030204" pitchFamily="34" charset="0"/>
              </a:rPr>
              <a:t>Fuente: Global </a:t>
            </a:r>
            <a:r>
              <a:rPr lang="es-MX" sz="1200" dirty="0" err="1">
                <a:latin typeface="Calibri" panose="020F0502020204030204" pitchFamily="34" charset="0"/>
              </a:rPr>
              <a:t>Methane</a:t>
            </a:r>
            <a:r>
              <a:rPr lang="es-MX" sz="1200" dirty="0">
                <a:latin typeface="Calibri" panose="020F0502020204030204" pitchFamily="34" charset="0"/>
              </a:rPr>
              <a:t> </a:t>
            </a:r>
            <a:r>
              <a:rPr lang="es-MX" sz="1200" dirty="0" err="1">
                <a:latin typeface="Calibri" panose="020F0502020204030204" pitchFamily="34" charset="0"/>
              </a:rPr>
              <a:t>Initiative</a:t>
            </a:r>
            <a:endParaRPr lang="es-MX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83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76172" y="287456"/>
            <a:ext cx="80063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264D73"/>
                </a:solidFill>
                <a:latin typeface="Calibri"/>
                <a:ea typeface="+mj-ea"/>
                <a:cs typeface="Calibri"/>
              </a:defRPr>
            </a:lvl1pPr>
          </a:lstStyle>
          <a:p>
            <a:pPr eaLnBrk="1" hangingPunct="1"/>
            <a:r>
              <a:rPr lang="es-MX" sz="2500" dirty="0">
                <a:solidFill>
                  <a:srgbClr val="F0AB00"/>
                </a:solidFill>
                <a:latin typeface="Arial"/>
                <a:cs typeface="Arial"/>
              </a:rPr>
              <a:t>Emisiones y metas en México</a:t>
            </a:r>
            <a:endParaRPr lang="es-MX" sz="2500" baseline="-25000" dirty="0">
              <a:solidFill>
                <a:srgbClr val="F0AB00"/>
              </a:solidFill>
              <a:latin typeface="Arial"/>
              <a:cs typeface="Ari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961322" y="1126435"/>
            <a:ext cx="53008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3 Rectángulo">
            <a:extLst>
              <a:ext uri="{FF2B5EF4-FFF2-40B4-BE49-F238E27FC236}">
                <a16:creationId xmlns:a16="http://schemas.microsoft.com/office/drawing/2014/main" id="{986219F8-A7E4-4FAB-A92F-E7A1150B7630}"/>
              </a:ext>
            </a:extLst>
          </p:cNvPr>
          <p:cNvSpPr/>
          <p:nvPr/>
        </p:nvSpPr>
        <p:spPr>
          <a:xfrm>
            <a:off x="608585" y="1126435"/>
            <a:ext cx="80063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En México, del total de emisiones de GEI en 2013, el metano representa cerca de 19% (126 MtCO</a:t>
            </a:r>
            <a:r>
              <a:rPr lang="es-MX" sz="2800" baseline="-25000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s-MX" sz="2800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eq).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800" dirty="0"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El NDC de México contempla la reducción de 25% de las emisiones de metano para el año 2030.</a:t>
            </a:r>
          </a:p>
          <a:p>
            <a:endParaRPr lang="es-MX" sz="2800" dirty="0"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De las emisiones totales de metano en México, cerca de 31 MtCO</a:t>
            </a:r>
            <a:r>
              <a:rPr lang="es-MX" sz="2800" baseline="-25000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s-MX" sz="2800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eq derivan del sector petróleo y gas.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800" dirty="0"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Casi 55 MtCO</a:t>
            </a:r>
            <a:r>
              <a:rPr lang="es-MX" sz="2800" baseline="-25000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s-MX" sz="2800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eq más provienen del sector agropecuario.</a:t>
            </a:r>
          </a:p>
        </p:txBody>
      </p:sp>
    </p:spTree>
    <p:extLst>
      <p:ext uri="{BB962C8B-B14F-4D97-AF65-F5344CB8AC3E}">
        <p14:creationId xmlns:p14="http://schemas.microsoft.com/office/powerpoint/2010/main" val="66138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219897"/>
            <a:ext cx="7741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264D73"/>
                </a:solidFill>
                <a:latin typeface="Calibri"/>
                <a:ea typeface="+mj-ea"/>
                <a:cs typeface="Calibri"/>
              </a:defRPr>
            </a:lvl1pPr>
          </a:lstStyle>
          <a:p>
            <a:pPr eaLnBrk="1" hangingPunct="1"/>
            <a:r>
              <a:rPr lang="es-MX" sz="2800" dirty="0">
                <a:solidFill>
                  <a:srgbClr val="F0AB00"/>
                </a:solidFill>
                <a:latin typeface="Arial"/>
                <a:cs typeface="Arial"/>
              </a:rPr>
              <a:t>Inventario de emisiones de GEI de México 2013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67544" y="6608385"/>
            <a:ext cx="2168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>
                <a:latin typeface="Calibri" panose="020F0502020204030204" pitchFamily="34" charset="0"/>
              </a:rPr>
              <a:t>Fuente: INECC-SEMARNAT 2015</a:t>
            </a:r>
          </a:p>
        </p:txBody>
      </p:sp>
      <p:graphicFrame>
        <p:nvGraphicFramePr>
          <p:cNvPr id="14" name="3 Tabla">
            <a:extLst>
              <a:ext uri="{FF2B5EF4-FFF2-40B4-BE49-F238E27FC236}">
                <a16:creationId xmlns:a16="http://schemas.microsoft.com/office/drawing/2014/main" id="{7F805D21-D4C8-4DE1-B02D-56DE2A0BA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412362"/>
              </p:ext>
            </p:extLst>
          </p:nvPr>
        </p:nvGraphicFramePr>
        <p:xfrm>
          <a:off x="395536" y="1484784"/>
          <a:ext cx="6696744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228">
                <a:tc>
                  <a:txBody>
                    <a:bodyPr/>
                    <a:lstStyle/>
                    <a:p>
                      <a:endParaRPr lang="es-MX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Calibri" panose="020F0502020204030204" pitchFamily="34" charset="0"/>
                        </a:rPr>
                        <a:t>GEI</a:t>
                      </a:r>
                    </a:p>
                    <a:p>
                      <a:pPr algn="ctr"/>
                      <a:r>
                        <a:rPr lang="es-MX" dirty="0">
                          <a:latin typeface="Calibri" panose="020F0502020204030204" pitchFamily="34" charset="0"/>
                        </a:rPr>
                        <a:t>(MtCO</a:t>
                      </a:r>
                      <a:r>
                        <a:rPr lang="es-MX" baseline="-25000" dirty="0"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s-MX" dirty="0">
                          <a:latin typeface="Calibri" panose="020F0502020204030204" pitchFamily="34" charset="0"/>
                        </a:rPr>
                        <a:t>eq)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228"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Calibri" panose="020F0502020204030204" pitchFamily="34" charset="0"/>
                        </a:rPr>
                        <a:t>Fuentes móviles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s-MX" sz="2400" dirty="0"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R="324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228"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Calibri" panose="020F0502020204030204" pitchFamily="34" charset="0"/>
                        </a:rPr>
                        <a:t>Generación de electricidad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s-MX" sz="2400" dirty="0"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R="324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228"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Calibri" panose="020F0502020204030204" pitchFamily="34" charset="0"/>
                        </a:rPr>
                        <a:t>Residencial y comercial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s-MX" sz="2400" dirty="0"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R="324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228"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Calibri" panose="020F0502020204030204" pitchFamily="34" charset="0"/>
                        </a:rPr>
                        <a:t>Petróleo y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s-MX" sz="2400" dirty="0"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R="324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228"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Calibri" panose="020F0502020204030204" pitchFamily="34" charset="0"/>
                        </a:rPr>
                        <a:t>Industria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s-MX" sz="2400" dirty="0"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R="3240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228"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Calibri" panose="020F0502020204030204" pitchFamily="34" charset="0"/>
                        </a:rPr>
                        <a:t>Agricultura y ganadería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s-MX" sz="2400" dirty="0"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R="3240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228"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Calibri" panose="020F0502020204030204" pitchFamily="34" charset="0"/>
                        </a:rPr>
                        <a:t>Residuos sólidos y aguas residuales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s-MX" sz="2400" dirty="0"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R="3240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5228"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Calibri" panose="020F0502020204030204" pitchFamily="34" charset="0"/>
                        </a:rPr>
                        <a:t>USCUSS (emisiones)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s-MX" sz="2400" dirty="0"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R="3240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5228">
                <a:tc>
                  <a:txBody>
                    <a:bodyPr/>
                    <a:lstStyle/>
                    <a:p>
                      <a:pPr algn="r"/>
                      <a:r>
                        <a:rPr lang="es-MX" sz="2400" b="1" dirty="0"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s-MX" sz="2400" dirty="0">
                          <a:latin typeface="Calibri" panose="020F0502020204030204" pitchFamily="34" charset="0"/>
                        </a:rPr>
                        <a:t>665</a:t>
                      </a:r>
                    </a:p>
                  </a:txBody>
                  <a:tcPr marR="3240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" name="4 Elipse">
            <a:extLst>
              <a:ext uri="{FF2B5EF4-FFF2-40B4-BE49-F238E27FC236}">
                <a16:creationId xmlns:a16="http://schemas.microsoft.com/office/drawing/2014/main" id="{3D7E6BC7-26CA-4D38-B971-8D1212DE52A5}"/>
              </a:ext>
            </a:extLst>
          </p:cNvPr>
          <p:cNvSpPr/>
          <p:nvPr/>
        </p:nvSpPr>
        <p:spPr>
          <a:xfrm>
            <a:off x="6300192" y="3505849"/>
            <a:ext cx="714613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5 CuadroTexto">
            <a:extLst>
              <a:ext uri="{FF2B5EF4-FFF2-40B4-BE49-F238E27FC236}">
                <a16:creationId xmlns:a16="http://schemas.microsoft.com/office/drawing/2014/main" id="{8A661DEA-A0BE-4AF1-A981-92D2E456CF4D}"/>
              </a:ext>
            </a:extLst>
          </p:cNvPr>
          <p:cNvSpPr txBox="1"/>
          <p:nvPr/>
        </p:nvSpPr>
        <p:spPr>
          <a:xfrm>
            <a:off x="7296404" y="3546047"/>
            <a:ext cx="1740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Calibri" panose="020F0502020204030204" pitchFamily="34" charset="0"/>
              </a:rPr>
              <a:t>31 son metano</a:t>
            </a:r>
          </a:p>
        </p:txBody>
      </p:sp>
      <p:cxnSp>
        <p:nvCxnSpPr>
          <p:cNvPr id="17" name="7 Conector recto de flecha">
            <a:extLst>
              <a:ext uri="{FF2B5EF4-FFF2-40B4-BE49-F238E27FC236}">
                <a16:creationId xmlns:a16="http://schemas.microsoft.com/office/drawing/2014/main" id="{6526F6C4-D04D-4461-8F29-9AE0D401E7F0}"/>
              </a:ext>
            </a:extLst>
          </p:cNvPr>
          <p:cNvCxnSpPr/>
          <p:nvPr/>
        </p:nvCxnSpPr>
        <p:spPr>
          <a:xfrm>
            <a:off x="7014805" y="3721873"/>
            <a:ext cx="2132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0 Conector recto de flecha">
            <a:extLst>
              <a:ext uri="{FF2B5EF4-FFF2-40B4-BE49-F238E27FC236}">
                <a16:creationId xmlns:a16="http://schemas.microsoft.com/office/drawing/2014/main" id="{AEFE9BBB-7BC4-42DC-9B6E-CA36535C4FE9}"/>
              </a:ext>
            </a:extLst>
          </p:cNvPr>
          <p:cNvCxnSpPr/>
          <p:nvPr/>
        </p:nvCxnSpPr>
        <p:spPr>
          <a:xfrm>
            <a:off x="7020272" y="6021288"/>
            <a:ext cx="2132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1 CuadroTexto">
            <a:extLst>
              <a:ext uri="{FF2B5EF4-FFF2-40B4-BE49-F238E27FC236}">
                <a16:creationId xmlns:a16="http://schemas.microsoft.com/office/drawing/2014/main" id="{215A2328-0A62-465C-8C0E-283E5EA4F9F1}"/>
              </a:ext>
            </a:extLst>
          </p:cNvPr>
          <p:cNvSpPr txBox="1"/>
          <p:nvPr/>
        </p:nvSpPr>
        <p:spPr>
          <a:xfrm>
            <a:off x="7228091" y="5842167"/>
            <a:ext cx="186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Calibri" panose="020F0502020204030204" pitchFamily="34" charset="0"/>
              </a:rPr>
              <a:t>126 son metano</a:t>
            </a:r>
          </a:p>
        </p:txBody>
      </p:sp>
      <p:sp>
        <p:nvSpPr>
          <p:cNvPr id="20" name="4 Elipse">
            <a:extLst>
              <a:ext uri="{FF2B5EF4-FFF2-40B4-BE49-F238E27FC236}">
                <a16:creationId xmlns:a16="http://schemas.microsoft.com/office/drawing/2014/main" id="{848112DF-2DAB-4DEF-B2F4-5B9D8F2E6D6E}"/>
              </a:ext>
            </a:extLst>
          </p:cNvPr>
          <p:cNvSpPr/>
          <p:nvPr/>
        </p:nvSpPr>
        <p:spPr>
          <a:xfrm>
            <a:off x="6300191" y="4437889"/>
            <a:ext cx="714613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21" name="7 Conector recto de flecha">
            <a:extLst>
              <a:ext uri="{FF2B5EF4-FFF2-40B4-BE49-F238E27FC236}">
                <a16:creationId xmlns:a16="http://schemas.microsoft.com/office/drawing/2014/main" id="{118C1533-0C9C-43FD-9C29-563AADA9B3F0}"/>
              </a:ext>
            </a:extLst>
          </p:cNvPr>
          <p:cNvCxnSpPr/>
          <p:nvPr/>
        </p:nvCxnSpPr>
        <p:spPr>
          <a:xfrm>
            <a:off x="7020272" y="4640083"/>
            <a:ext cx="2132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5 CuadroTexto">
            <a:extLst>
              <a:ext uri="{FF2B5EF4-FFF2-40B4-BE49-F238E27FC236}">
                <a16:creationId xmlns:a16="http://schemas.microsoft.com/office/drawing/2014/main" id="{C1731708-D80D-4316-83D3-432CFD89CE39}"/>
              </a:ext>
            </a:extLst>
          </p:cNvPr>
          <p:cNvSpPr txBox="1"/>
          <p:nvPr/>
        </p:nvSpPr>
        <p:spPr>
          <a:xfrm>
            <a:off x="7228091" y="4453858"/>
            <a:ext cx="173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Calibri" panose="020F0502020204030204" pitchFamily="34" charset="0"/>
              </a:rPr>
              <a:t>55 son metano</a:t>
            </a:r>
          </a:p>
        </p:txBody>
      </p:sp>
    </p:spTree>
    <p:extLst>
      <p:ext uri="{BB962C8B-B14F-4D97-AF65-F5344CB8AC3E}">
        <p14:creationId xmlns:p14="http://schemas.microsoft.com/office/powerpoint/2010/main" val="2558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44476"/>
            <a:ext cx="8229600" cy="484394"/>
          </a:xfr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s-MX" cap="none" dirty="0"/>
              <a:t>Emisiones tendenciales de GEI y metas del NDC</a:t>
            </a:r>
          </a:p>
        </p:txBody>
      </p:sp>
      <p:graphicFrame>
        <p:nvGraphicFramePr>
          <p:cNvPr id="4" name="2 Tabla">
            <a:extLst>
              <a:ext uri="{FF2B5EF4-FFF2-40B4-BE49-F238E27FC236}">
                <a16:creationId xmlns:a16="http://schemas.microsoft.com/office/drawing/2014/main" id="{24DBFE8F-8BE5-476C-AFAB-2A747C7FB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788924"/>
              </p:ext>
            </p:extLst>
          </p:nvPr>
        </p:nvGraphicFramePr>
        <p:xfrm>
          <a:off x="457200" y="1200150"/>
          <a:ext cx="8229599" cy="4821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0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6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5149">
                <a:tc>
                  <a:txBody>
                    <a:bodyPr/>
                    <a:lstStyle/>
                    <a:p>
                      <a:endParaRPr lang="es-MX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s-MX" sz="1800" dirty="0"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Calibri" panose="020F0502020204030204" pitchFamily="34" charset="0"/>
                        </a:rPr>
                        <a:t>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Calibri" panose="020F0502020204030204" pitchFamily="34" charset="0"/>
                        </a:rPr>
                        <a:t>Meta 2030</a:t>
                      </a:r>
                      <a:r>
                        <a:rPr lang="es-MX" sz="1800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800" dirty="0">
                          <a:latin typeface="Calibri" panose="020F0502020204030204" pitchFamily="34" charset="0"/>
                        </a:rPr>
                        <a:t>no condicionada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800"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Calibri" panose="020F0502020204030204" pitchFamily="34" charset="0"/>
                        </a:rPr>
                        <a:t>Fuentes móviles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s-MX" sz="1800" dirty="0"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R="108000"/>
                </a:tc>
                <a:tc>
                  <a:txBody>
                    <a:bodyPr/>
                    <a:lstStyle/>
                    <a:p>
                      <a:pPr marL="0" lvl="0" algn="r" defTabSz="914400" rtl="0" eaLnBrk="1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266</a:t>
                      </a:r>
                    </a:p>
                  </a:txBody>
                  <a:tcPr marR="108000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s-MX" sz="1800" dirty="0"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R="57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800"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Calibri" panose="020F0502020204030204" pitchFamily="34" charset="0"/>
                        </a:rPr>
                        <a:t>Generación de electricidad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s-MX" sz="1800" dirty="0"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R="108000"/>
                </a:tc>
                <a:tc>
                  <a:txBody>
                    <a:bodyPr/>
                    <a:lstStyle/>
                    <a:p>
                      <a:pPr marL="0" lvl="0" algn="r" defTabSz="914400" rtl="0" eaLnBrk="1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</a:t>
                      </a:r>
                    </a:p>
                  </a:txBody>
                  <a:tcPr marR="108000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s-MX" sz="1800" dirty="0"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R="576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800"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Calibri" panose="020F0502020204030204" pitchFamily="34" charset="0"/>
                        </a:rPr>
                        <a:t>Residencial y comercial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s-MX" sz="1800" dirty="0"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R="108000"/>
                </a:tc>
                <a:tc>
                  <a:txBody>
                    <a:bodyPr/>
                    <a:lstStyle/>
                    <a:p>
                      <a:pPr marL="0" lvl="0" algn="r" defTabSz="914400" rtl="0" eaLnBrk="1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R="108000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s-MX" sz="1800" dirty="0"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R="576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800"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Calibri" panose="020F0502020204030204" pitchFamily="34" charset="0"/>
                        </a:rPr>
                        <a:t>Petróleo y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s-MX" sz="1800" dirty="0"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R="108000"/>
                </a:tc>
                <a:tc>
                  <a:txBody>
                    <a:bodyPr/>
                    <a:lstStyle/>
                    <a:p>
                      <a:pPr marL="0" lvl="0" algn="r" defTabSz="914400" rtl="0" eaLnBrk="1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137</a:t>
                      </a:r>
                    </a:p>
                  </a:txBody>
                  <a:tcPr marR="108000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s-MX" sz="1800" dirty="0"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R="576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342"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Calibri" panose="020F0502020204030204" pitchFamily="34" charset="0"/>
                        </a:rPr>
                        <a:t>Industria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s-MX" sz="1800" dirty="0"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R="108000"/>
                </a:tc>
                <a:tc>
                  <a:txBody>
                    <a:bodyPr/>
                    <a:lstStyle/>
                    <a:p>
                      <a:pPr marL="0" lvl="0" algn="r" defTabSz="914400" rtl="0" eaLnBrk="1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165</a:t>
                      </a:r>
                    </a:p>
                  </a:txBody>
                  <a:tcPr marR="108000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s-MX" sz="1800" dirty="0"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R="5760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342"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Calibri" panose="020F0502020204030204" pitchFamily="34" charset="0"/>
                        </a:rPr>
                        <a:t>Agricultura y ganadería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s-MX" sz="1800" dirty="0"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R="108000"/>
                </a:tc>
                <a:tc>
                  <a:txBody>
                    <a:bodyPr/>
                    <a:lstStyle/>
                    <a:p>
                      <a:pPr marL="0" lvl="0" algn="r" defTabSz="914400" rtl="0" eaLnBrk="1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R="108000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s-MX" sz="1800" dirty="0"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R="5760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800"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Calibri" panose="020F0502020204030204" pitchFamily="34" charset="0"/>
                        </a:rPr>
                        <a:t>Residuos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s-MX" sz="1800" dirty="0"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R="108000"/>
                </a:tc>
                <a:tc>
                  <a:txBody>
                    <a:bodyPr/>
                    <a:lstStyle/>
                    <a:p>
                      <a:pPr marL="0" lvl="0" algn="r" defTabSz="914400" rtl="0" eaLnBrk="1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R="108000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s-MX" sz="1800" dirty="0"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R="5760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4966"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Calibri" panose="020F0502020204030204" pitchFamily="34" charset="0"/>
                        </a:rPr>
                        <a:t>USCUSS (emisiones)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s-MX" sz="1800" dirty="0"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R="108000"/>
                </a:tc>
                <a:tc>
                  <a:txBody>
                    <a:bodyPr/>
                    <a:lstStyle/>
                    <a:p>
                      <a:pPr marL="0" lvl="0" algn="r" defTabSz="914400" rtl="0" eaLnBrk="1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R="108000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s-MX" sz="1800" dirty="0">
                          <a:latin typeface="Calibri" panose="020F0502020204030204" pitchFamily="34" charset="0"/>
                        </a:rPr>
                        <a:t>-14</a:t>
                      </a:r>
                    </a:p>
                  </a:txBody>
                  <a:tcPr marR="5760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7342">
                <a:tc>
                  <a:txBody>
                    <a:bodyPr/>
                    <a:lstStyle/>
                    <a:p>
                      <a:pPr algn="r"/>
                      <a:r>
                        <a:rPr lang="es-MX" sz="1800" b="1" dirty="0"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s-MX" sz="1800" b="1" dirty="0">
                          <a:latin typeface="Calibri" panose="020F0502020204030204" pitchFamily="34" charset="0"/>
                        </a:rPr>
                        <a:t>665</a:t>
                      </a:r>
                    </a:p>
                  </a:txBody>
                  <a:tcPr marR="108000"/>
                </a:tc>
                <a:tc>
                  <a:txBody>
                    <a:bodyPr/>
                    <a:lstStyle/>
                    <a:p>
                      <a:pPr marL="0" lvl="0" algn="r" defTabSz="914400" rtl="0" eaLnBrk="1" latinLnBrk="0" hangingPunct="1"/>
                      <a:r>
                        <a:rPr lang="es-MX" sz="18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973</a:t>
                      </a:r>
                    </a:p>
                  </a:txBody>
                  <a:tcPr marR="108000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s-MX" sz="1800" b="1" dirty="0">
                          <a:latin typeface="Calibri" panose="020F0502020204030204" pitchFamily="34" charset="0"/>
                        </a:rPr>
                        <a:t>762</a:t>
                      </a:r>
                    </a:p>
                  </a:txBody>
                  <a:tcPr marR="5760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3 Elipse">
            <a:extLst>
              <a:ext uri="{FF2B5EF4-FFF2-40B4-BE49-F238E27FC236}">
                <a16:creationId xmlns:a16="http://schemas.microsoft.com/office/drawing/2014/main" id="{1DD59571-6E8B-4CC2-B99C-C3DC5F0CF104}"/>
              </a:ext>
            </a:extLst>
          </p:cNvPr>
          <p:cNvSpPr/>
          <p:nvPr/>
        </p:nvSpPr>
        <p:spPr>
          <a:xfrm>
            <a:off x="457200" y="4061712"/>
            <a:ext cx="2446020" cy="502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4 Elipse">
            <a:extLst>
              <a:ext uri="{FF2B5EF4-FFF2-40B4-BE49-F238E27FC236}">
                <a16:creationId xmlns:a16="http://schemas.microsoft.com/office/drawing/2014/main" id="{D903AD00-B1BF-4243-83E8-234B728DB26C}"/>
              </a:ext>
            </a:extLst>
          </p:cNvPr>
          <p:cNvSpPr/>
          <p:nvPr/>
        </p:nvSpPr>
        <p:spPr>
          <a:xfrm>
            <a:off x="7572080" y="3162504"/>
            <a:ext cx="783772" cy="502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Abrir llave">
            <a:extLst>
              <a:ext uri="{FF2B5EF4-FFF2-40B4-BE49-F238E27FC236}">
                <a16:creationId xmlns:a16="http://schemas.microsoft.com/office/drawing/2014/main" id="{AB7D7229-BD84-4B68-9E2F-851DA4B25052}"/>
              </a:ext>
            </a:extLst>
          </p:cNvPr>
          <p:cNvSpPr/>
          <p:nvPr/>
        </p:nvSpPr>
        <p:spPr>
          <a:xfrm rot="16200000">
            <a:off x="6893563" y="5379677"/>
            <a:ext cx="194444" cy="14891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7D055546-0C69-498A-8D81-B79498911D04}"/>
              </a:ext>
            </a:extLst>
          </p:cNvPr>
          <p:cNvSpPr txBox="1"/>
          <p:nvPr/>
        </p:nvSpPr>
        <p:spPr>
          <a:xfrm>
            <a:off x="6585103" y="6178889"/>
            <a:ext cx="769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Calibri" panose="020F0502020204030204" pitchFamily="34" charset="0"/>
              </a:rPr>
              <a:t>- 22%</a:t>
            </a:r>
          </a:p>
        </p:txBody>
      </p:sp>
      <p:sp>
        <p:nvSpPr>
          <p:cNvPr id="9" name="3 Elipse">
            <a:extLst>
              <a:ext uri="{FF2B5EF4-FFF2-40B4-BE49-F238E27FC236}">
                <a16:creationId xmlns:a16="http://schemas.microsoft.com/office/drawing/2014/main" id="{886BB210-399C-4982-B3DE-C8104E9686AD}"/>
              </a:ext>
            </a:extLst>
          </p:cNvPr>
          <p:cNvSpPr/>
          <p:nvPr/>
        </p:nvSpPr>
        <p:spPr>
          <a:xfrm>
            <a:off x="457200" y="3198230"/>
            <a:ext cx="1724297" cy="502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4 Elipse">
            <a:extLst>
              <a:ext uri="{FF2B5EF4-FFF2-40B4-BE49-F238E27FC236}">
                <a16:creationId xmlns:a16="http://schemas.microsoft.com/office/drawing/2014/main" id="{862EDBEA-917C-4A63-AF08-E9D6F247D330}"/>
              </a:ext>
            </a:extLst>
          </p:cNvPr>
          <p:cNvSpPr/>
          <p:nvPr/>
        </p:nvSpPr>
        <p:spPr>
          <a:xfrm>
            <a:off x="7572080" y="4125574"/>
            <a:ext cx="783772" cy="502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587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cap="none" dirty="0"/>
              <a:t>Es necesario reducir tanto CO</a:t>
            </a:r>
            <a:r>
              <a:rPr lang="es-MX" sz="2200" cap="none" dirty="0"/>
              <a:t>2</a:t>
            </a:r>
            <a:r>
              <a:rPr lang="es-MX" cap="none" dirty="0"/>
              <a:t> como metano y otros CCVC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E88A9D0-AF69-4C70-B122-59A81A292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0" y="1405508"/>
            <a:ext cx="8532526" cy="483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349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s-MX" sz="2500" cap="none" dirty="0"/>
              <a:t>En conclusión - hace sentido mitigar metano y otros gases de los sectores petróleo y gas y agropecuario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57200" y="1260038"/>
            <a:ext cx="8229600" cy="5302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</a:pPr>
            <a:endParaRPr lang="es-MX" sz="1000" kern="0" dirty="0">
              <a:latin typeface="Arial Narrow" pitchFamily="34" charset="0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</a:pPr>
            <a:r>
              <a:rPr lang="es-MX" sz="2800" kern="0" dirty="0">
                <a:latin typeface="Arial Narrow" pitchFamily="34" charset="0"/>
                <a:cs typeface="Arial" pitchFamily="34" charset="0"/>
              </a:rPr>
              <a:t>Existen muchas opciones de mejora de bajo costo, y algunas que hasta se pagan solas en muchos casos.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</a:pPr>
            <a:endParaRPr lang="es-MX" sz="1000" kern="0" dirty="0">
              <a:latin typeface="Arial Narrow" pitchFamily="34" charset="0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</a:pPr>
            <a:r>
              <a:rPr lang="es-MX" sz="2800" kern="0" dirty="0">
                <a:latin typeface="Arial Narrow" pitchFamily="34" charset="0"/>
                <a:cs typeface="Arial" pitchFamily="34" charset="0"/>
              </a:rPr>
              <a:t>Facilitan cumplir con las metas nacionales de mitigación de GEI.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</a:pPr>
            <a:endParaRPr lang="es-MX" sz="1000" kern="0" dirty="0">
              <a:latin typeface="Arial Narrow" pitchFamily="34" charset="0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</a:pPr>
            <a:r>
              <a:rPr lang="es-MX" sz="2800" kern="0" dirty="0">
                <a:latin typeface="Arial Narrow" pitchFamily="34" charset="0"/>
                <a:cs typeface="Arial" pitchFamily="34" charset="0"/>
              </a:rPr>
              <a:t>Pueden también generar beneficios económicos y mejorar la competitividad (en cada sector).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</a:pPr>
            <a:endParaRPr lang="es-MX" sz="1000" kern="0" dirty="0">
              <a:latin typeface="Arial Narrow" pitchFamily="34" charset="0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</a:pPr>
            <a:r>
              <a:rPr lang="es-MX" sz="2800" kern="0" dirty="0">
                <a:latin typeface="Arial Narrow" pitchFamily="34" charset="0"/>
                <a:cs typeface="Arial" pitchFamily="34" charset="0"/>
              </a:rPr>
              <a:t>Aportan a la seguridad energética y alimentaria, por el aumento en la producción y eficiencia.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</a:pPr>
            <a:endParaRPr lang="es-MX" sz="1000" kern="0" dirty="0">
              <a:latin typeface="Arial Narrow" pitchFamily="34" charset="0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</a:pPr>
            <a:r>
              <a:rPr lang="es-MX" sz="2800" kern="0" dirty="0">
                <a:latin typeface="Arial Narrow" pitchFamily="34" charset="0"/>
                <a:cs typeface="Arial" pitchFamily="34" charset="0"/>
              </a:rPr>
              <a:t>Los datos se ilustrarán en las presentaciones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</a:pPr>
            <a:endParaRPr lang="es-MX" sz="2800" kern="0" dirty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69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RI-te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D5142878FC39449CD64D113624CCD5" ma:contentTypeVersion="2" ma:contentTypeDescription="Create a new document." ma:contentTypeScope="" ma:versionID="15f2e3df8e00a1d85e9e25b7579d2e40">
  <xsd:schema xmlns:xsd="http://www.w3.org/2001/XMLSchema" xmlns:xs="http://www.w3.org/2001/XMLSchema" xmlns:p="http://schemas.microsoft.com/office/2006/metadata/properties" xmlns:ns2="88880e0c-9915-4894-9f31-ec8974e1416b" targetNamespace="http://schemas.microsoft.com/office/2006/metadata/properties" ma:root="true" ma:fieldsID="2cc40e26c59485e83c222e27dd3f99f0" ns2:_="">
    <xsd:import namespace="88880e0c-9915-4894-9f31-ec8974e1416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880e0c-9915-4894-9f31-ec8974e1416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99239F-2446-49B2-ABD2-7997AB989B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9613B2-49BF-45E4-8D74-D2DCFEBC28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880e0c-9915-4894-9f31-ec8974e141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18591E-F1A5-49F8-9664-04FDD13F742F}">
  <ds:schemaRefs>
    <ds:schemaRef ds:uri="http://schemas.microsoft.com/office/infopath/2007/PartnerControls"/>
    <ds:schemaRef ds:uri="http://schemas.microsoft.com/office/2006/metadata/properties"/>
    <ds:schemaRef ds:uri="88880e0c-9915-4894-9f31-ec8974e1416b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WRI-temp</Template>
  <TotalTime>4886</TotalTime>
  <Words>548</Words>
  <Application>Microsoft Office PowerPoint</Application>
  <PresentationFormat>Presentación en pantalla (4:3)</PresentationFormat>
  <Paragraphs>121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Georgia</vt:lpstr>
      <vt:lpstr>Tahoma</vt:lpstr>
      <vt:lpstr>Wingdings</vt:lpstr>
      <vt:lpstr>WRI-temp</vt:lpstr>
      <vt:lpstr>  " Importancia del Metano y el sector agropecuario para el cumplimiento del ndc de méxico"   Dr. Andrés Flores Montalvo  14 de febrero de 2018. México, D.F.</vt:lpstr>
      <vt:lpstr>Contenido</vt:lpstr>
      <vt:lpstr>Presentación de PowerPoint</vt:lpstr>
      <vt:lpstr>Presentación de PowerPoint</vt:lpstr>
      <vt:lpstr>Presentación de PowerPoint</vt:lpstr>
      <vt:lpstr>Presentación de PowerPoint</vt:lpstr>
      <vt:lpstr>Emisiones tendenciales de GEI y metas del NDC</vt:lpstr>
      <vt:lpstr>Es necesario reducir tanto CO2 como metano y otros CCVC</vt:lpstr>
      <vt:lpstr>En conclusión - hace sentido mitigar metano y otros gases de los sectores petróleo y gas y agropecuario</vt:lpstr>
      <vt:lpstr>Presentación de PowerPoint</vt:lpstr>
    </vt:vector>
  </TitlesOfParts>
  <Company>WRI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 Villalobos</dc:creator>
  <cp:lastModifiedBy>Andres Flores</cp:lastModifiedBy>
  <cp:revision>113</cp:revision>
  <cp:lastPrinted>2018-02-14T00:57:10Z</cp:lastPrinted>
  <dcterms:created xsi:type="dcterms:W3CDTF">2016-08-18T14:42:42Z</dcterms:created>
  <dcterms:modified xsi:type="dcterms:W3CDTF">2018-02-14T00:58:02Z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0x01010060D5142878FC39449CD64D113624CCD5</vt:lpwstr>
  </property>
</Properties>
</file>